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4" r:id="rId5"/>
    <p:sldId id="297" r:id="rId6"/>
    <p:sldId id="262" r:id="rId7"/>
    <p:sldId id="261" r:id="rId8"/>
    <p:sldId id="263" r:id="rId9"/>
    <p:sldId id="291" r:id="rId10"/>
    <p:sldId id="292" r:id="rId11"/>
    <p:sldId id="260" r:id="rId12"/>
    <p:sldId id="267" r:id="rId13"/>
    <p:sldId id="285" r:id="rId14"/>
    <p:sldId id="269" r:id="rId15"/>
    <p:sldId id="295" r:id="rId16"/>
    <p:sldId id="270" r:id="rId17"/>
    <p:sldId id="287" r:id="rId18"/>
    <p:sldId id="288" r:id="rId19"/>
    <p:sldId id="272" r:id="rId20"/>
    <p:sldId id="273" r:id="rId21"/>
    <p:sldId id="274" r:id="rId22"/>
    <p:sldId id="284" r:id="rId23"/>
    <p:sldId id="293" r:id="rId24"/>
    <p:sldId id="283" r:id="rId25"/>
    <p:sldId id="281" r:id="rId26"/>
    <p:sldId id="279" r:id="rId27"/>
    <p:sldId id="276" r:id="rId28"/>
    <p:sldId id="289" r:id="rId29"/>
    <p:sldId id="278" r:id="rId30"/>
    <p:sldId id="275" r:id="rId31"/>
    <p:sldId id="259" r:id="rId32"/>
    <p:sldId id="282" r:id="rId33"/>
    <p:sldId id="290" r:id="rId34"/>
    <p:sldId id="268" r:id="rId35"/>
    <p:sldId id="266" r:id="rId36"/>
    <p:sldId id="286" r:id="rId37"/>
    <p:sldId id="271" r:id="rId38"/>
    <p:sldId id="280" r:id="rId39"/>
    <p:sldId id="277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8C1"/>
    <a:srgbClr val="90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9" autoAdjust="0"/>
  </p:normalViewPr>
  <p:slideViewPr>
    <p:cSldViewPr snapToGrid="0">
      <p:cViewPr>
        <p:scale>
          <a:sx n="100" d="100"/>
          <a:sy n="100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7AA77-511D-4D07-9214-600F5C32B3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3EDC66-9F6D-430F-8AE8-3CD18C42ACAD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Change architecture</a:t>
          </a:r>
        </a:p>
      </dgm:t>
    </dgm:pt>
    <dgm:pt modelId="{2CA4710F-4251-4D48-9349-81F4745621AE}" type="parTrans" cxnId="{DB3A2BAA-756D-4249-935E-333AE1A59137}">
      <dgm:prSet/>
      <dgm:spPr/>
      <dgm:t>
        <a:bodyPr/>
        <a:lstStyle/>
        <a:p>
          <a:endParaRPr lang="en-US"/>
        </a:p>
      </dgm:t>
    </dgm:pt>
    <dgm:pt modelId="{0DE18090-D241-4F51-8016-D86C6B32F574}" type="sibTrans" cxnId="{DB3A2BAA-756D-4249-935E-333AE1A59137}">
      <dgm:prSet/>
      <dgm:spPr/>
      <dgm:t>
        <a:bodyPr/>
        <a:lstStyle/>
        <a:p>
          <a:endParaRPr lang="en-US"/>
        </a:p>
      </dgm:t>
    </dgm:pt>
    <dgm:pt modelId="{5840DCFE-2476-4583-99C5-59703175D9CA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Run experiments on architecture</a:t>
          </a:r>
        </a:p>
      </dgm:t>
    </dgm:pt>
    <dgm:pt modelId="{024CCC39-3D7A-496B-A086-73BE113B1215}" type="parTrans" cxnId="{A519FECB-D358-49B7-865A-03CAA13DC5F7}">
      <dgm:prSet/>
      <dgm:spPr/>
      <dgm:t>
        <a:bodyPr/>
        <a:lstStyle/>
        <a:p>
          <a:endParaRPr lang="en-US"/>
        </a:p>
      </dgm:t>
    </dgm:pt>
    <dgm:pt modelId="{F0FF0E7B-5B7C-46B9-AA35-79FE52FE1E36}" type="sibTrans" cxnId="{A519FECB-D358-49B7-865A-03CAA13DC5F7}">
      <dgm:prSet/>
      <dgm:spPr/>
      <dgm:t>
        <a:bodyPr/>
        <a:lstStyle/>
        <a:p>
          <a:endParaRPr lang="en-US"/>
        </a:p>
      </dgm:t>
    </dgm:pt>
    <dgm:pt modelId="{4173CA2E-008F-4921-B9FF-BA5F6BA32EBB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Analyze results (and bugs, training details, …)</a:t>
          </a:r>
        </a:p>
      </dgm:t>
    </dgm:pt>
    <dgm:pt modelId="{DB84A58A-2E60-49CA-B85F-2A9AB919EC92}" type="parTrans" cxnId="{F6DE726D-23CA-46D5-8EEC-72653BADBA8B}">
      <dgm:prSet/>
      <dgm:spPr/>
      <dgm:t>
        <a:bodyPr/>
        <a:lstStyle/>
        <a:p>
          <a:endParaRPr lang="en-US"/>
        </a:p>
      </dgm:t>
    </dgm:pt>
    <dgm:pt modelId="{FCA6D95D-FF60-4A71-BF81-56DEC8C90F2E}" type="sibTrans" cxnId="{F6DE726D-23CA-46D5-8EEC-72653BADBA8B}">
      <dgm:prSet/>
      <dgm:spPr/>
      <dgm:t>
        <a:bodyPr/>
        <a:lstStyle/>
        <a:p>
          <a:endParaRPr lang="en-US"/>
        </a:p>
      </dgm:t>
    </dgm:pt>
    <dgm:pt modelId="{914E00B6-F248-4932-A75A-512677626519}" type="pres">
      <dgm:prSet presAssocID="{3C77AA77-511D-4D07-9214-600F5C32B37D}" presName="cycle" presStyleCnt="0">
        <dgm:presLayoutVars>
          <dgm:dir/>
          <dgm:resizeHandles val="exact"/>
        </dgm:presLayoutVars>
      </dgm:prSet>
      <dgm:spPr/>
    </dgm:pt>
    <dgm:pt modelId="{57B70175-675E-40BF-82D5-DE9BF3DBC2AE}" type="pres">
      <dgm:prSet presAssocID="{4F3EDC66-9F6D-430F-8AE8-3CD18C42ACAD}" presName="node" presStyleLbl="node1" presStyleIdx="0" presStyleCnt="3">
        <dgm:presLayoutVars>
          <dgm:bulletEnabled val="1"/>
        </dgm:presLayoutVars>
      </dgm:prSet>
      <dgm:spPr/>
    </dgm:pt>
    <dgm:pt modelId="{10ADF1A0-CDF1-4943-B8F6-47473A70EB77}" type="pres">
      <dgm:prSet presAssocID="{4F3EDC66-9F6D-430F-8AE8-3CD18C42ACAD}" presName="spNode" presStyleCnt="0"/>
      <dgm:spPr/>
    </dgm:pt>
    <dgm:pt modelId="{D244FEFD-2DF4-43CD-91B1-09282169955C}" type="pres">
      <dgm:prSet presAssocID="{0DE18090-D241-4F51-8016-D86C6B32F574}" presName="sibTrans" presStyleLbl="sibTrans1D1" presStyleIdx="0" presStyleCnt="3"/>
      <dgm:spPr/>
    </dgm:pt>
    <dgm:pt modelId="{57B92CC2-FD86-4470-A5B4-ED51F4E86511}" type="pres">
      <dgm:prSet presAssocID="{5840DCFE-2476-4583-99C5-59703175D9CA}" presName="node" presStyleLbl="node1" presStyleIdx="1" presStyleCnt="3">
        <dgm:presLayoutVars>
          <dgm:bulletEnabled val="1"/>
        </dgm:presLayoutVars>
      </dgm:prSet>
      <dgm:spPr/>
    </dgm:pt>
    <dgm:pt modelId="{C05DDC9D-C22E-4366-85C6-1C39A309BBA3}" type="pres">
      <dgm:prSet presAssocID="{5840DCFE-2476-4583-99C5-59703175D9CA}" presName="spNode" presStyleCnt="0"/>
      <dgm:spPr/>
    </dgm:pt>
    <dgm:pt modelId="{AE72BEED-6A83-4982-881E-94BFA1317D7F}" type="pres">
      <dgm:prSet presAssocID="{F0FF0E7B-5B7C-46B9-AA35-79FE52FE1E36}" presName="sibTrans" presStyleLbl="sibTrans1D1" presStyleIdx="1" presStyleCnt="3"/>
      <dgm:spPr/>
    </dgm:pt>
    <dgm:pt modelId="{2AD0113A-0377-4BC7-97EF-00F714BA12B0}" type="pres">
      <dgm:prSet presAssocID="{4173CA2E-008F-4921-B9FF-BA5F6BA32EBB}" presName="node" presStyleLbl="node1" presStyleIdx="2" presStyleCnt="3">
        <dgm:presLayoutVars>
          <dgm:bulletEnabled val="1"/>
        </dgm:presLayoutVars>
      </dgm:prSet>
      <dgm:spPr/>
    </dgm:pt>
    <dgm:pt modelId="{2898D84F-C715-4D00-95C2-E1745738460F}" type="pres">
      <dgm:prSet presAssocID="{4173CA2E-008F-4921-B9FF-BA5F6BA32EBB}" presName="spNode" presStyleCnt="0"/>
      <dgm:spPr/>
    </dgm:pt>
    <dgm:pt modelId="{44E92688-E1A0-4D41-B25A-6DEA1A7902E2}" type="pres">
      <dgm:prSet presAssocID="{FCA6D95D-FF60-4A71-BF81-56DEC8C90F2E}" presName="sibTrans" presStyleLbl="sibTrans1D1" presStyleIdx="2" presStyleCnt="3"/>
      <dgm:spPr/>
    </dgm:pt>
  </dgm:ptLst>
  <dgm:cxnLst>
    <dgm:cxn modelId="{2889981B-687A-4604-9D22-DA28F8609982}" type="presOf" srcId="{5840DCFE-2476-4583-99C5-59703175D9CA}" destId="{57B92CC2-FD86-4470-A5B4-ED51F4E86511}" srcOrd="0" destOrd="0" presId="urn:microsoft.com/office/officeart/2005/8/layout/cycle5"/>
    <dgm:cxn modelId="{39681329-4A7C-4D65-9FF6-E9FE4B1A958F}" type="presOf" srcId="{4173CA2E-008F-4921-B9FF-BA5F6BA32EBB}" destId="{2AD0113A-0377-4BC7-97EF-00F714BA12B0}" srcOrd="0" destOrd="0" presId="urn:microsoft.com/office/officeart/2005/8/layout/cycle5"/>
    <dgm:cxn modelId="{94ACCE2B-FE68-42CC-9EDC-3F7D97598BC5}" type="presOf" srcId="{0DE18090-D241-4F51-8016-D86C6B32F574}" destId="{D244FEFD-2DF4-43CD-91B1-09282169955C}" srcOrd="0" destOrd="0" presId="urn:microsoft.com/office/officeart/2005/8/layout/cycle5"/>
    <dgm:cxn modelId="{F6178C64-BCDA-494B-AF45-7CD2250B7E86}" type="presOf" srcId="{4F3EDC66-9F6D-430F-8AE8-3CD18C42ACAD}" destId="{57B70175-675E-40BF-82D5-DE9BF3DBC2AE}" srcOrd="0" destOrd="0" presId="urn:microsoft.com/office/officeart/2005/8/layout/cycle5"/>
    <dgm:cxn modelId="{F832E268-FE74-4941-BA87-6EA9441F670E}" type="presOf" srcId="{3C77AA77-511D-4D07-9214-600F5C32B37D}" destId="{914E00B6-F248-4932-A75A-512677626519}" srcOrd="0" destOrd="0" presId="urn:microsoft.com/office/officeart/2005/8/layout/cycle5"/>
    <dgm:cxn modelId="{F6DE726D-23CA-46D5-8EEC-72653BADBA8B}" srcId="{3C77AA77-511D-4D07-9214-600F5C32B37D}" destId="{4173CA2E-008F-4921-B9FF-BA5F6BA32EBB}" srcOrd="2" destOrd="0" parTransId="{DB84A58A-2E60-49CA-B85F-2A9AB919EC92}" sibTransId="{FCA6D95D-FF60-4A71-BF81-56DEC8C90F2E}"/>
    <dgm:cxn modelId="{FCBFC14D-B480-47DD-84A1-D59E3CB20A51}" type="presOf" srcId="{F0FF0E7B-5B7C-46B9-AA35-79FE52FE1E36}" destId="{AE72BEED-6A83-4982-881E-94BFA1317D7F}" srcOrd="0" destOrd="0" presId="urn:microsoft.com/office/officeart/2005/8/layout/cycle5"/>
    <dgm:cxn modelId="{DB3A2BAA-756D-4249-935E-333AE1A59137}" srcId="{3C77AA77-511D-4D07-9214-600F5C32B37D}" destId="{4F3EDC66-9F6D-430F-8AE8-3CD18C42ACAD}" srcOrd="0" destOrd="0" parTransId="{2CA4710F-4251-4D48-9349-81F4745621AE}" sibTransId="{0DE18090-D241-4F51-8016-D86C6B32F574}"/>
    <dgm:cxn modelId="{D111F1CA-BA48-46CF-9B2F-4AC93E8E27D7}" type="presOf" srcId="{FCA6D95D-FF60-4A71-BF81-56DEC8C90F2E}" destId="{44E92688-E1A0-4D41-B25A-6DEA1A7902E2}" srcOrd="0" destOrd="0" presId="urn:microsoft.com/office/officeart/2005/8/layout/cycle5"/>
    <dgm:cxn modelId="{A519FECB-D358-49B7-865A-03CAA13DC5F7}" srcId="{3C77AA77-511D-4D07-9214-600F5C32B37D}" destId="{5840DCFE-2476-4583-99C5-59703175D9CA}" srcOrd="1" destOrd="0" parTransId="{024CCC39-3D7A-496B-A086-73BE113B1215}" sibTransId="{F0FF0E7B-5B7C-46B9-AA35-79FE52FE1E36}"/>
    <dgm:cxn modelId="{FB3C1BA9-DEDA-44B1-A230-19B4FEFF99F1}" type="presParOf" srcId="{914E00B6-F248-4932-A75A-512677626519}" destId="{57B70175-675E-40BF-82D5-DE9BF3DBC2AE}" srcOrd="0" destOrd="0" presId="urn:microsoft.com/office/officeart/2005/8/layout/cycle5"/>
    <dgm:cxn modelId="{86524691-D0E6-4F41-B90A-0FC2E245A9DA}" type="presParOf" srcId="{914E00B6-F248-4932-A75A-512677626519}" destId="{10ADF1A0-CDF1-4943-B8F6-47473A70EB77}" srcOrd="1" destOrd="0" presId="urn:microsoft.com/office/officeart/2005/8/layout/cycle5"/>
    <dgm:cxn modelId="{DBA55E87-8ABF-4BF7-9EA7-29C002873341}" type="presParOf" srcId="{914E00B6-F248-4932-A75A-512677626519}" destId="{D244FEFD-2DF4-43CD-91B1-09282169955C}" srcOrd="2" destOrd="0" presId="urn:microsoft.com/office/officeart/2005/8/layout/cycle5"/>
    <dgm:cxn modelId="{A17D9205-C7E2-4A1E-8FEB-F89A72FCA15C}" type="presParOf" srcId="{914E00B6-F248-4932-A75A-512677626519}" destId="{57B92CC2-FD86-4470-A5B4-ED51F4E86511}" srcOrd="3" destOrd="0" presId="urn:microsoft.com/office/officeart/2005/8/layout/cycle5"/>
    <dgm:cxn modelId="{1AF728B4-0D42-4ED4-BC24-7ED60A18C186}" type="presParOf" srcId="{914E00B6-F248-4932-A75A-512677626519}" destId="{C05DDC9D-C22E-4366-85C6-1C39A309BBA3}" srcOrd="4" destOrd="0" presId="urn:microsoft.com/office/officeart/2005/8/layout/cycle5"/>
    <dgm:cxn modelId="{203EA093-998C-45C7-95A6-645FB03F6043}" type="presParOf" srcId="{914E00B6-F248-4932-A75A-512677626519}" destId="{AE72BEED-6A83-4982-881E-94BFA1317D7F}" srcOrd="5" destOrd="0" presId="urn:microsoft.com/office/officeart/2005/8/layout/cycle5"/>
    <dgm:cxn modelId="{92D89558-FB67-4BF1-BC99-F4AFB1960346}" type="presParOf" srcId="{914E00B6-F248-4932-A75A-512677626519}" destId="{2AD0113A-0377-4BC7-97EF-00F714BA12B0}" srcOrd="6" destOrd="0" presId="urn:microsoft.com/office/officeart/2005/8/layout/cycle5"/>
    <dgm:cxn modelId="{65E230E0-227B-4BD0-B399-C3B7C084F94B}" type="presParOf" srcId="{914E00B6-F248-4932-A75A-512677626519}" destId="{2898D84F-C715-4D00-95C2-E1745738460F}" srcOrd="7" destOrd="0" presId="urn:microsoft.com/office/officeart/2005/8/layout/cycle5"/>
    <dgm:cxn modelId="{721BB0A1-00EF-4202-B36E-A6B4281B6C71}" type="presParOf" srcId="{914E00B6-F248-4932-A75A-512677626519}" destId="{44E92688-E1A0-4D41-B25A-6DEA1A7902E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7AA77-511D-4D07-9214-600F5C32B37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3EDC66-9F6D-430F-8AE8-3CD18C42ACAD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Change architecture</a:t>
          </a:r>
        </a:p>
      </dgm:t>
    </dgm:pt>
    <dgm:pt modelId="{2CA4710F-4251-4D48-9349-81F4745621AE}" type="parTrans" cxnId="{DB3A2BAA-756D-4249-935E-333AE1A59137}">
      <dgm:prSet/>
      <dgm:spPr/>
      <dgm:t>
        <a:bodyPr/>
        <a:lstStyle/>
        <a:p>
          <a:endParaRPr lang="en-US"/>
        </a:p>
      </dgm:t>
    </dgm:pt>
    <dgm:pt modelId="{0DE18090-D241-4F51-8016-D86C6B32F574}" type="sibTrans" cxnId="{DB3A2BAA-756D-4249-935E-333AE1A59137}">
      <dgm:prSet/>
      <dgm:spPr/>
      <dgm:t>
        <a:bodyPr/>
        <a:lstStyle/>
        <a:p>
          <a:endParaRPr lang="en-US"/>
        </a:p>
      </dgm:t>
    </dgm:pt>
    <dgm:pt modelId="{5840DCFE-2476-4583-99C5-59703175D9CA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Run experiments on architecture</a:t>
          </a:r>
        </a:p>
      </dgm:t>
    </dgm:pt>
    <dgm:pt modelId="{024CCC39-3D7A-496B-A086-73BE113B1215}" type="parTrans" cxnId="{A519FECB-D358-49B7-865A-03CAA13DC5F7}">
      <dgm:prSet/>
      <dgm:spPr/>
      <dgm:t>
        <a:bodyPr/>
        <a:lstStyle/>
        <a:p>
          <a:endParaRPr lang="en-US"/>
        </a:p>
      </dgm:t>
    </dgm:pt>
    <dgm:pt modelId="{F0FF0E7B-5B7C-46B9-AA35-79FE52FE1E36}" type="sibTrans" cxnId="{A519FECB-D358-49B7-865A-03CAA13DC5F7}">
      <dgm:prSet/>
      <dgm:spPr/>
      <dgm:t>
        <a:bodyPr/>
        <a:lstStyle/>
        <a:p>
          <a:endParaRPr lang="en-US"/>
        </a:p>
      </dgm:t>
    </dgm:pt>
    <dgm:pt modelId="{4173CA2E-008F-4921-B9FF-BA5F6BA32EBB}">
      <dgm:prSet phldrT="[Text]"/>
      <dgm:spPr>
        <a:solidFill>
          <a:srgbClr val="1798C1"/>
        </a:solidFill>
      </dgm:spPr>
      <dgm:t>
        <a:bodyPr/>
        <a:lstStyle/>
        <a:p>
          <a:r>
            <a:rPr lang="en-US" dirty="0"/>
            <a:t>Analyze results (and bugs, training details, …)</a:t>
          </a:r>
        </a:p>
      </dgm:t>
    </dgm:pt>
    <dgm:pt modelId="{DB84A58A-2E60-49CA-B85F-2A9AB919EC92}" type="parTrans" cxnId="{F6DE726D-23CA-46D5-8EEC-72653BADBA8B}">
      <dgm:prSet/>
      <dgm:spPr/>
      <dgm:t>
        <a:bodyPr/>
        <a:lstStyle/>
        <a:p>
          <a:endParaRPr lang="en-US"/>
        </a:p>
      </dgm:t>
    </dgm:pt>
    <dgm:pt modelId="{FCA6D95D-FF60-4A71-BF81-56DEC8C90F2E}" type="sibTrans" cxnId="{F6DE726D-23CA-46D5-8EEC-72653BADBA8B}">
      <dgm:prSet/>
      <dgm:spPr/>
      <dgm:t>
        <a:bodyPr/>
        <a:lstStyle/>
        <a:p>
          <a:endParaRPr lang="en-US"/>
        </a:p>
      </dgm:t>
    </dgm:pt>
    <dgm:pt modelId="{914E00B6-F248-4932-A75A-512677626519}" type="pres">
      <dgm:prSet presAssocID="{3C77AA77-511D-4D07-9214-600F5C32B37D}" presName="cycle" presStyleCnt="0">
        <dgm:presLayoutVars>
          <dgm:dir/>
          <dgm:resizeHandles val="exact"/>
        </dgm:presLayoutVars>
      </dgm:prSet>
      <dgm:spPr/>
    </dgm:pt>
    <dgm:pt modelId="{57B70175-675E-40BF-82D5-DE9BF3DBC2AE}" type="pres">
      <dgm:prSet presAssocID="{4F3EDC66-9F6D-430F-8AE8-3CD18C42ACAD}" presName="node" presStyleLbl="node1" presStyleIdx="0" presStyleCnt="3" custRadScaleRad="98605" custRadScaleInc="-383">
        <dgm:presLayoutVars>
          <dgm:bulletEnabled val="1"/>
        </dgm:presLayoutVars>
      </dgm:prSet>
      <dgm:spPr/>
    </dgm:pt>
    <dgm:pt modelId="{10ADF1A0-CDF1-4943-B8F6-47473A70EB77}" type="pres">
      <dgm:prSet presAssocID="{4F3EDC66-9F6D-430F-8AE8-3CD18C42ACAD}" presName="spNode" presStyleCnt="0"/>
      <dgm:spPr/>
    </dgm:pt>
    <dgm:pt modelId="{D244FEFD-2DF4-43CD-91B1-09282169955C}" type="pres">
      <dgm:prSet presAssocID="{0DE18090-D241-4F51-8016-D86C6B32F574}" presName="sibTrans" presStyleLbl="sibTrans1D1" presStyleIdx="0" presStyleCnt="3"/>
      <dgm:spPr/>
    </dgm:pt>
    <dgm:pt modelId="{57B92CC2-FD86-4470-A5B4-ED51F4E86511}" type="pres">
      <dgm:prSet presAssocID="{5840DCFE-2476-4583-99C5-59703175D9CA}" presName="node" presStyleLbl="node1" presStyleIdx="1" presStyleCnt="3" custRadScaleRad="100478" custRadScaleInc="1910">
        <dgm:presLayoutVars>
          <dgm:bulletEnabled val="1"/>
        </dgm:presLayoutVars>
      </dgm:prSet>
      <dgm:spPr/>
    </dgm:pt>
    <dgm:pt modelId="{C05DDC9D-C22E-4366-85C6-1C39A309BBA3}" type="pres">
      <dgm:prSet presAssocID="{5840DCFE-2476-4583-99C5-59703175D9CA}" presName="spNode" presStyleCnt="0"/>
      <dgm:spPr/>
    </dgm:pt>
    <dgm:pt modelId="{AE72BEED-6A83-4982-881E-94BFA1317D7F}" type="pres">
      <dgm:prSet presAssocID="{F0FF0E7B-5B7C-46B9-AA35-79FE52FE1E36}" presName="sibTrans" presStyleLbl="sibTrans1D1" presStyleIdx="1" presStyleCnt="3"/>
      <dgm:spPr/>
    </dgm:pt>
    <dgm:pt modelId="{2AD0113A-0377-4BC7-97EF-00F714BA12B0}" type="pres">
      <dgm:prSet presAssocID="{4173CA2E-008F-4921-B9FF-BA5F6BA32EBB}" presName="node" presStyleLbl="node1" presStyleIdx="2" presStyleCnt="3" custRadScaleRad="100931" custRadScaleInc="-1528">
        <dgm:presLayoutVars>
          <dgm:bulletEnabled val="1"/>
        </dgm:presLayoutVars>
      </dgm:prSet>
      <dgm:spPr/>
    </dgm:pt>
    <dgm:pt modelId="{2898D84F-C715-4D00-95C2-E1745738460F}" type="pres">
      <dgm:prSet presAssocID="{4173CA2E-008F-4921-B9FF-BA5F6BA32EBB}" presName="spNode" presStyleCnt="0"/>
      <dgm:spPr/>
    </dgm:pt>
    <dgm:pt modelId="{44E92688-E1A0-4D41-B25A-6DEA1A7902E2}" type="pres">
      <dgm:prSet presAssocID="{FCA6D95D-FF60-4A71-BF81-56DEC8C90F2E}" presName="sibTrans" presStyleLbl="sibTrans1D1" presStyleIdx="2" presStyleCnt="3"/>
      <dgm:spPr/>
    </dgm:pt>
  </dgm:ptLst>
  <dgm:cxnLst>
    <dgm:cxn modelId="{2889981B-687A-4604-9D22-DA28F8609982}" type="presOf" srcId="{5840DCFE-2476-4583-99C5-59703175D9CA}" destId="{57B92CC2-FD86-4470-A5B4-ED51F4E86511}" srcOrd="0" destOrd="0" presId="urn:microsoft.com/office/officeart/2005/8/layout/cycle5"/>
    <dgm:cxn modelId="{39681329-4A7C-4D65-9FF6-E9FE4B1A958F}" type="presOf" srcId="{4173CA2E-008F-4921-B9FF-BA5F6BA32EBB}" destId="{2AD0113A-0377-4BC7-97EF-00F714BA12B0}" srcOrd="0" destOrd="0" presId="urn:microsoft.com/office/officeart/2005/8/layout/cycle5"/>
    <dgm:cxn modelId="{94ACCE2B-FE68-42CC-9EDC-3F7D97598BC5}" type="presOf" srcId="{0DE18090-D241-4F51-8016-D86C6B32F574}" destId="{D244FEFD-2DF4-43CD-91B1-09282169955C}" srcOrd="0" destOrd="0" presId="urn:microsoft.com/office/officeart/2005/8/layout/cycle5"/>
    <dgm:cxn modelId="{F6178C64-BCDA-494B-AF45-7CD2250B7E86}" type="presOf" srcId="{4F3EDC66-9F6D-430F-8AE8-3CD18C42ACAD}" destId="{57B70175-675E-40BF-82D5-DE9BF3DBC2AE}" srcOrd="0" destOrd="0" presId="urn:microsoft.com/office/officeart/2005/8/layout/cycle5"/>
    <dgm:cxn modelId="{F832E268-FE74-4941-BA87-6EA9441F670E}" type="presOf" srcId="{3C77AA77-511D-4D07-9214-600F5C32B37D}" destId="{914E00B6-F248-4932-A75A-512677626519}" srcOrd="0" destOrd="0" presId="urn:microsoft.com/office/officeart/2005/8/layout/cycle5"/>
    <dgm:cxn modelId="{F6DE726D-23CA-46D5-8EEC-72653BADBA8B}" srcId="{3C77AA77-511D-4D07-9214-600F5C32B37D}" destId="{4173CA2E-008F-4921-B9FF-BA5F6BA32EBB}" srcOrd="2" destOrd="0" parTransId="{DB84A58A-2E60-49CA-B85F-2A9AB919EC92}" sibTransId="{FCA6D95D-FF60-4A71-BF81-56DEC8C90F2E}"/>
    <dgm:cxn modelId="{FCBFC14D-B480-47DD-84A1-D59E3CB20A51}" type="presOf" srcId="{F0FF0E7B-5B7C-46B9-AA35-79FE52FE1E36}" destId="{AE72BEED-6A83-4982-881E-94BFA1317D7F}" srcOrd="0" destOrd="0" presId="urn:microsoft.com/office/officeart/2005/8/layout/cycle5"/>
    <dgm:cxn modelId="{DB3A2BAA-756D-4249-935E-333AE1A59137}" srcId="{3C77AA77-511D-4D07-9214-600F5C32B37D}" destId="{4F3EDC66-9F6D-430F-8AE8-3CD18C42ACAD}" srcOrd="0" destOrd="0" parTransId="{2CA4710F-4251-4D48-9349-81F4745621AE}" sibTransId="{0DE18090-D241-4F51-8016-D86C6B32F574}"/>
    <dgm:cxn modelId="{D111F1CA-BA48-46CF-9B2F-4AC93E8E27D7}" type="presOf" srcId="{FCA6D95D-FF60-4A71-BF81-56DEC8C90F2E}" destId="{44E92688-E1A0-4D41-B25A-6DEA1A7902E2}" srcOrd="0" destOrd="0" presId="urn:microsoft.com/office/officeart/2005/8/layout/cycle5"/>
    <dgm:cxn modelId="{A519FECB-D358-49B7-865A-03CAA13DC5F7}" srcId="{3C77AA77-511D-4D07-9214-600F5C32B37D}" destId="{5840DCFE-2476-4583-99C5-59703175D9CA}" srcOrd="1" destOrd="0" parTransId="{024CCC39-3D7A-496B-A086-73BE113B1215}" sibTransId="{F0FF0E7B-5B7C-46B9-AA35-79FE52FE1E36}"/>
    <dgm:cxn modelId="{FB3C1BA9-DEDA-44B1-A230-19B4FEFF99F1}" type="presParOf" srcId="{914E00B6-F248-4932-A75A-512677626519}" destId="{57B70175-675E-40BF-82D5-DE9BF3DBC2AE}" srcOrd="0" destOrd="0" presId="urn:microsoft.com/office/officeart/2005/8/layout/cycle5"/>
    <dgm:cxn modelId="{86524691-D0E6-4F41-B90A-0FC2E245A9DA}" type="presParOf" srcId="{914E00B6-F248-4932-A75A-512677626519}" destId="{10ADF1A0-CDF1-4943-B8F6-47473A70EB77}" srcOrd="1" destOrd="0" presId="urn:microsoft.com/office/officeart/2005/8/layout/cycle5"/>
    <dgm:cxn modelId="{DBA55E87-8ABF-4BF7-9EA7-29C002873341}" type="presParOf" srcId="{914E00B6-F248-4932-A75A-512677626519}" destId="{D244FEFD-2DF4-43CD-91B1-09282169955C}" srcOrd="2" destOrd="0" presId="urn:microsoft.com/office/officeart/2005/8/layout/cycle5"/>
    <dgm:cxn modelId="{A17D9205-C7E2-4A1E-8FEB-F89A72FCA15C}" type="presParOf" srcId="{914E00B6-F248-4932-A75A-512677626519}" destId="{57B92CC2-FD86-4470-A5B4-ED51F4E86511}" srcOrd="3" destOrd="0" presId="urn:microsoft.com/office/officeart/2005/8/layout/cycle5"/>
    <dgm:cxn modelId="{1AF728B4-0D42-4ED4-BC24-7ED60A18C186}" type="presParOf" srcId="{914E00B6-F248-4932-A75A-512677626519}" destId="{C05DDC9D-C22E-4366-85C6-1C39A309BBA3}" srcOrd="4" destOrd="0" presId="urn:microsoft.com/office/officeart/2005/8/layout/cycle5"/>
    <dgm:cxn modelId="{203EA093-998C-45C7-95A6-645FB03F6043}" type="presParOf" srcId="{914E00B6-F248-4932-A75A-512677626519}" destId="{AE72BEED-6A83-4982-881E-94BFA1317D7F}" srcOrd="5" destOrd="0" presId="urn:microsoft.com/office/officeart/2005/8/layout/cycle5"/>
    <dgm:cxn modelId="{92D89558-FB67-4BF1-BC99-F4AFB1960346}" type="presParOf" srcId="{914E00B6-F248-4932-A75A-512677626519}" destId="{2AD0113A-0377-4BC7-97EF-00F714BA12B0}" srcOrd="6" destOrd="0" presId="urn:microsoft.com/office/officeart/2005/8/layout/cycle5"/>
    <dgm:cxn modelId="{65E230E0-227B-4BD0-B399-C3B7C084F94B}" type="presParOf" srcId="{914E00B6-F248-4932-A75A-512677626519}" destId="{2898D84F-C715-4D00-95C2-E1745738460F}" srcOrd="7" destOrd="0" presId="urn:microsoft.com/office/officeart/2005/8/layout/cycle5"/>
    <dgm:cxn modelId="{721BB0A1-00EF-4202-B36E-A6B4281B6C71}" type="presParOf" srcId="{914E00B6-F248-4932-A75A-512677626519}" destId="{44E92688-E1A0-4D41-B25A-6DEA1A7902E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0175-675E-40BF-82D5-DE9BF3DBC2AE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Change architecture</a:t>
          </a:r>
        </a:p>
      </dsp:txBody>
      <dsp:txXfrm>
        <a:off x="4322503" y="64320"/>
        <a:ext cx="1870593" cy="1171522"/>
      </dsp:txXfrm>
    </dsp:sp>
    <dsp:sp modelId="{D244FEFD-2DF4-43CD-91B1-09282169955C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96640" y="551158"/>
              </a:moveTo>
              <a:arcTo wR="1730315" hR="1730315" stAng="1902248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2CC2-FD86-4470-A5B4-ED51F4E86511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Run experiments on architecture</a:t>
          </a:r>
        </a:p>
      </dsp:txBody>
      <dsp:txXfrm>
        <a:off x="5821000" y="2659793"/>
        <a:ext cx="1870593" cy="1171522"/>
      </dsp:txXfrm>
    </dsp:sp>
    <dsp:sp modelId="{AE72BEED-6A83-4982-881E-94BFA1317D7F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260637" y="3377357"/>
              </a:moveTo>
              <a:arcTo wR="1730315" hR="1730315" stAng="4329135" swAng="21417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0113A-0377-4BC7-97EF-00F714BA12B0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results (and bugs, training details, …)</a:t>
          </a:r>
        </a:p>
      </dsp:txBody>
      <dsp:txXfrm>
        <a:off x="2824006" y="2659793"/>
        <a:ext cx="1870593" cy="1171522"/>
      </dsp:txXfrm>
    </dsp:sp>
    <dsp:sp modelId="{44E92688-E1A0-4D41-B25A-6DEA1A7902E2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5618" y="1590991"/>
              </a:moveTo>
              <a:arcTo wR="1730315" hR="1730315" stAng="1107710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0175-675E-40BF-82D5-DE9BF3DBC2AE}">
      <dsp:nvSpPr>
        <dsp:cNvPr id="0" name=""/>
        <dsp:cNvSpPr/>
      </dsp:nvSpPr>
      <dsp:spPr>
        <a:xfrm>
          <a:off x="4254564" y="25087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Change architecture</a:t>
          </a:r>
        </a:p>
      </dsp:txBody>
      <dsp:txXfrm>
        <a:off x="4317941" y="88464"/>
        <a:ext cx="1870593" cy="1171522"/>
      </dsp:txXfrm>
    </dsp:sp>
    <dsp:sp modelId="{D244FEFD-2DF4-43CD-91B1-09282169955C}">
      <dsp:nvSpPr>
        <dsp:cNvPr id="0" name=""/>
        <dsp:cNvSpPr/>
      </dsp:nvSpPr>
      <dsp:spPr>
        <a:xfrm>
          <a:off x="3531597" y="682554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89651" y="543696"/>
              </a:moveTo>
              <a:arcTo wR="1730315" hR="1730315" stAng="19002174" swAng="23032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2CC2-FD86-4470-A5B4-ED51F4E86511}">
      <dsp:nvSpPr>
        <dsp:cNvPr id="0" name=""/>
        <dsp:cNvSpPr/>
      </dsp:nvSpPr>
      <dsp:spPr>
        <a:xfrm>
          <a:off x="5753060" y="2620551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Run experiments on architecture</a:t>
          </a:r>
        </a:p>
      </dsp:txBody>
      <dsp:txXfrm>
        <a:off x="5816437" y="2683928"/>
        <a:ext cx="1870593" cy="1171522"/>
      </dsp:txXfrm>
    </dsp:sp>
    <dsp:sp modelId="{AE72BEED-6A83-4982-881E-94BFA1317D7F}">
      <dsp:nvSpPr>
        <dsp:cNvPr id="0" name=""/>
        <dsp:cNvSpPr/>
      </dsp:nvSpPr>
      <dsp:spPr>
        <a:xfrm>
          <a:off x="3519138" y="663884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247284" y="3381597"/>
              </a:moveTo>
              <a:arcTo wR="1730315" hR="1730315" stAng="4356969" swAng="20860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0113A-0377-4BC7-97EF-00F714BA12B0}">
      <dsp:nvSpPr>
        <dsp:cNvPr id="0" name=""/>
        <dsp:cNvSpPr/>
      </dsp:nvSpPr>
      <dsp:spPr>
        <a:xfrm>
          <a:off x="2756078" y="2620555"/>
          <a:ext cx="1997347" cy="1298276"/>
        </a:xfrm>
        <a:prstGeom prst="roundRect">
          <a:avLst/>
        </a:prstGeom>
        <a:solidFill>
          <a:srgbClr val="1798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results (and bugs, training details, …)</a:t>
          </a:r>
        </a:p>
      </dsp:txBody>
      <dsp:txXfrm>
        <a:off x="2819455" y="2683932"/>
        <a:ext cx="1870593" cy="1171522"/>
      </dsp:txXfrm>
    </dsp:sp>
    <dsp:sp modelId="{44E92688-E1A0-4D41-B25A-6DEA1A7902E2}">
      <dsp:nvSpPr>
        <dsp:cNvPr id="0" name=""/>
        <dsp:cNvSpPr/>
      </dsp:nvSpPr>
      <dsp:spPr>
        <a:xfrm>
          <a:off x="3516090" y="687854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6697" y="1578225"/>
              </a:moveTo>
              <a:arcTo wR="1730315" hR="1730315" stAng="11102558" swAng="22933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F0D49-5017-408D-845F-64070145C99D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F3A7-92D8-45F0-93FA-5F61F36E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Good_article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Wikipedia:Featured_article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Huge search space</a:t>
            </a:r>
          </a:p>
          <a:p>
            <a:r>
              <a:rPr lang="en-US" dirty="0"/>
              <a:t>Expensive human </a:t>
            </a:r>
            <a:r>
              <a:rPr lang="en-US" dirty="0" err="1"/>
              <a:t>labour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Goal is not to find next best operator, but to evaluate whole architecture</a:t>
                </a:r>
              </a:p>
              <a:p>
                <a:r>
                  <a:rPr lang="en-US" dirty="0"/>
                  <a:t>Can inject human knowledge (hard for off-policy learning)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Neural Network applied to architecture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Source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represented by learned vectors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err="1"/>
                  <a:t>TreeLSTM</a:t>
                </a:r>
                <a:r>
                  <a:rPr lang="en-US" dirty="0"/>
                  <a:t> (Child-Sum) for the operators in the tree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Goal is not to find next best operator, but to evaluate whole architecture</a:t>
                </a:r>
              </a:p>
              <a:p>
                <a:r>
                  <a:rPr lang="en-US" dirty="0"/>
                  <a:t>Can inject human knowledge (hard for off-policy learning)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Neural Network applied to architecture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Source nodes </a:t>
                </a:r>
                <a:r>
                  <a:rPr lang="en-US" b="0" i="0">
                    <a:latin typeface="Cambria Math" panose="02040503050406030204" pitchFamily="18" charset="0"/>
                  </a:rPr>
                  <a:t>𝑥_𝑡,𝑥_(𝑡−1), ℎ_(𝑡−1), 𝑐_(𝑡−1)</a:t>
                </a:r>
                <a:r>
                  <a:rPr lang="en-US" dirty="0"/>
                  <a:t> represented by learned vectors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err="1"/>
                  <a:t>TreeLSTM</a:t>
                </a:r>
                <a:r>
                  <a:rPr lang="en-US" dirty="0"/>
                  <a:t> (Child-Sum) for the operators in the tree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Feed in one word at a time</a:t>
            </a:r>
          </a:p>
          <a:p>
            <a:pPr marL="0" indent="0">
              <a:buNone/>
            </a:pPr>
            <a:r>
              <a:rPr lang="en-US" dirty="0"/>
              <a:t>Output layer outputs probabilities for next word</a:t>
            </a:r>
          </a:p>
          <a:p>
            <a:pPr marL="0" indent="0">
              <a:buNone/>
            </a:pPr>
            <a:r>
              <a:rPr lang="en-US" dirty="0"/>
              <a:t>Perplexity = </a:t>
            </a:r>
            <a:r>
              <a:rPr lang="en-US" dirty="0" err="1"/>
              <a:t>exp</a:t>
            </a:r>
            <a:r>
              <a:rPr lang="en-US" dirty="0"/>
              <a:t>(loss)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from http://mt-class.org/jhu/slides/lecture-nn-lm.pdf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only core DSL</a:t>
            </a:r>
          </a:p>
          <a:p>
            <a:pPr marL="228600" indent="-228600">
              <a:buAutoNum type="arabicPeriod"/>
            </a:pPr>
            <a:r>
              <a:rPr lang="en-US" dirty="0"/>
              <a:t>Generate 50000 candidate architectures</a:t>
            </a:r>
          </a:p>
          <a:p>
            <a:pPr marL="228600" indent="-228600">
              <a:buAutoNum type="arabicPeriod"/>
            </a:pPr>
            <a:r>
              <a:rPr lang="en-US" dirty="0"/>
              <a:t>Select 32 architectures: 28 based on ranking function, 4 weighted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WikiText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&gt;100 million tokens extracted from verified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Featured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articles on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4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c_t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not masked, mix directly between h_t-1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c_t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Equations 1 to 3 produce the first Gate3 while equations 4 and 5 produce the second Gate3 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of the first Gate3 becomes the value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passing through a tanh activation.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only the core DSL was used, BC3 still breaks with many human intuitions regarding RNN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architectures. While the formulation of the gates f and o are standard in many RNN architectures,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 of the architecture is less intuitive. The Gate3 that produces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(equation 3) is mixing between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matrix multiplication of the current input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 complex interaction between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(equation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2). In BC3,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 passes through multiple matrix multiplications, a gate, and a tanh activation before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becoming ct. This is non-conventional as most RNN architectures allow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 to become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directly,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 through a gating operation. The architecture also does not feature a masking output gate like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LSTM, with outputs more similar to that of the GRU that does poorly on language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LM, but output different language</a:t>
            </a:r>
          </a:p>
          <a:p>
            <a:r>
              <a:rPr lang="en-US" dirty="0"/>
              <a:t>Attentional unidirectional encoder-decoder architecture</a:t>
            </a:r>
          </a:p>
          <a:p>
            <a:endParaRPr lang="en-US" dirty="0"/>
          </a:p>
          <a:p>
            <a:r>
              <a:rPr lang="en-US" dirty="0"/>
              <a:t>Image from https://smerity.com/articles/2016/google_nmt_arch.html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8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full DSL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helped us to shift the generator more towards great architectures</a:t>
            </a:r>
          </a:p>
          <a:p>
            <a:r>
              <a:rPr lang="en-US" dirty="0"/>
              <a:t>No hyper-parameter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1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Orange: exponential running average</a:t>
            </a:r>
          </a:p>
          <a:p>
            <a:r>
              <a:rPr lang="en-US" dirty="0"/>
              <a:t>Blue: individual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Zoph et al.: Limited, grow bottom-up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1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Outperform LSTM on multi30k</a:t>
            </a:r>
          </a:p>
          <a:p>
            <a:r>
              <a:rPr lang="en-US" dirty="0"/>
              <a:t>BUT limited generalization to larger dataset IWSLT</a:t>
            </a:r>
          </a:p>
          <a:p>
            <a:endParaRPr lang="en-US" dirty="0"/>
          </a:p>
          <a:p>
            <a:r>
              <a:rPr lang="en-US" dirty="0"/>
              <a:t>Transfer of loss to BLEU score far from 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806 architectures that out-performed the LSTM based on test BLEU score, out of a total of 3450 evaluated architectures (23%)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5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Outperform LSTM on multi30k</a:t>
            </a:r>
          </a:p>
          <a:p>
            <a:r>
              <a:rPr lang="en-US" dirty="0"/>
              <a:t>BUT limited generalization to larger dataset IWSLT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of successful RNN architectures might hold many unexplored combinations with human bias possibly preventing their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8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from https://zdnet1.cbsistatic.com/hub/i/r/2018/01/16/56fb8896-b3b3-48ff-b3ac-51695dad6eee/resize/770xauto/8ee17ac9124ed84c101b75e30606c99b/cloud-automl-model-vision-flow.png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84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the running speed of the RNN cell architectures, we can collect all matrix multiplications performed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single source node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􀀀1,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􀀀1) and batch them into a single matrix multiplication. As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this optimization would simplify the LSTM’s 8 small matrix multiplications (4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􀀀1) into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large matrix multiplications. This allows for higher GPU utilization and lower CUDA kernel launch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8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BC3 would not work with LSTM hyperparameters such as Variational Dropout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Diagram from https://www.cc.gatech.edu/~san37/img/dl/gated_rnns.png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Inverse of current operators</a:t>
            </a:r>
          </a:p>
          <a:p>
            <a:r>
              <a:rPr lang="en-US" dirty="0"/>
              <a:t>Trigonometric curves (</a:t>
            </a:r>
            <a:r>
              <a:rPr lang="en-US" dirty="0" err="1"/>
              <a:t>PosEnc</a:t>
            </a:r>
            <a:r>
              <a:rPr lang="en-US" dirty="0"/>
              <a:t> gives network sense of position in text)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New activation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Framework with various instantiations</a:t>
            </a:r>
          </a:p>
          <a:p>
            <a:r>
              <a:rPr lang="en-US" dirty="0"/>
              <a:t>We are looking for cells </a:t>
            </a:r>
            <a:r>
              <a:rPr lang="en-US" dirty="0">
                <a:sym typeface="Wingdings" panose="05000000000000000000" pitchFamily="2" charset="2"/>
              </a:rPr>
              <a:t> actual model will stack 2 of these cells, just like 2 LSTMs are often stacked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random: just sample any operator uniformly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create full architecture, no reward</a:t>
            </a:r>
          </a:p>
          <a:p>
            <a:r>
              <a:rPr lang="en-US" dirty="0"/>
              <a:t>When architecture finished, run model and yield reward</a:t>
            </a:r>
          </a:p>
          <a:p>
            <a:r>
              <a:rPr lang="en-US" dirty="0" err="1"/>
              <a:t>TreeLSTM-ish</a:t>
            </a:r>
            <a:r>
              <a:rPr lang="en-US" dirty="0"/>
              <a:t>: recursively apply LSTM to operator, share weights between same operator</a:t>
            </a:r>
          </a:p>
          <a:p>
            <a:r>
              <a:rPr lang="en-US" dirty="0"/>
              <a:t>Trimmed to learn local knowledge about which operator works best next</a:t>
            </a:r>
          </a:p>
          <a:p>
            <a:endParaRPr lang="en-US" dirty="0"/>
          </a:p>
          <a:p>
            <a:r>
              <a:rPr lang="en-US" dirty="0"/>
              <a:t>RNN image from https://www.codeproject.com/KB/AI/1206388/rnn_5.PNG</a:t>
            </a:r>
          </a:p>
          <a:p>
            <a:r>
              <a:rPr lang="en-US" dirty="0"/>
              <a:t>GPU image from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Goal is not to find next best operator, but to evaluate whole architecture</a:t>
                </a:r>
              </a:p>
              <a:p>
                <a:r>
                  <a:rPr lang="en-US" dirty="0"/>
                  <a:t>Can inject human knowledge (hard for off-policy learning)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Neural Network applied to architecture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Source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represented by learned vectors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err="1"/>
                  <a:t>TreeLSTM</a:t>
                </a:r>
                <a:r>
                  <a:rPr lang="en-US" dirty="0"/>
                  <a:t> (Child-Sum) for the operators in the tree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Goal is not to find next best operator, but to evaluate whole architecture</a:t>
                </a:r>
              </a:p>
              <a:p>
                <a:r>
                  <a:rPr lang="en-US" dirty="0"/>
                  <a:t>Can inject human knowledge (hard for off-policy learning)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Neural Network applied to architecture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Source nodes </a:t>
                </a:r>
                <a:r>
                  <a:rPr lang="en-US" b="0" i="0">
                    <a:latin typeface="Cambria Math" panose="02040503050406030204" pitchFamily="18" charset="0"/>
                  </a:rPr>
                  <a:t>𝑥_𝑡,𝑥_(𝑡−1), ℎ_(𝑡−1), 𝑐_(𝑡−1)</a:t>
                </a:r>
                <a:r>
                  <a:rPr lang="en-US" dirty="0"/>
                  <a:t> represented by learned vectors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err="1"/>
                  <a:t>TreeLSTM</a:t>
                </a:r>
                <a:r>
                  <a:rPr lang="en-US" dirty="0"/>
                  <a:t> (Child-Sum) for the operators in the tree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F3A7-92D8-45F0-93FA-5F61F36EF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C6F6-BB4A-4B81-B60C-21CC87671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A04B5-572E-49E7-83D0-D19C648DB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67CD-529B-4463-9C74-85FF17DC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F4F2-5DDA-4122-9623-4D36C055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B04AC-E74C-46BD-870C-49787B39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7297-8800-4C92-BD44-A50CFDA3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8801D-3FC1-42EE-8C8A-BF38A4CC1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AFF6-4F84-4830-99E1-E3DB4BAF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97D5-F9F9-4F61-84A3-D8EB25A6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4769-047E-4B6D-BA09-FC597259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9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0AC96-471F-4655-8D67-436C0011C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EC473-6FDD-4F28-8646-D4D38F826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E5DF-455B-4F7F-8F22-EFE6C2A9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CFC2-938D-4DBA-B1B3-9341FAEB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731D-5883-4C6A-A0C3-807AFCCB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4A35-8E23-403C-B889-8151957E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94B2-334F-4563-865F-40309BC7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FEAF-6D67-469E-8888-8CB105C7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84EA-0A68-454D-A16B-7D3C737E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11B9-8158-4BA6-815A-E9814DB8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5181-8335-4996-A489-AFDD7925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8E92-2CC7-4225-A0EB-710CC55CC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6F7E-CB2E-4A93-B9D9-9C361EF1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62253-65EE-4200-8AF3-3FB828F6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2AB1D-3487-4C54-A305-09BFE31E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6688-4D31-4956-848A-F348DE4F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E500-118E-4602-BC41-75C204A53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67FD8-EBEF-4F9A-8B47-D8F29A8BA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5FD4-FBCF-44C0-97B2-F8DB329D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82A0C-DA0A-4D6A-8373-67E88D1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ACA81-99ED-4509-9C43-207E3748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AACC-4127-4230-8BF6-405DA1A9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1D09-9DC7-4BEB-BC66-DED55DA9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6417E-C3C2-4711-B847-9D1FEAB8A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6E9D9-E6D4-4662-9095-B95C010E1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D5A06-A868-4AE9-A95B-B641CCAB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5E0E5-2EBE-4BFA-B17D-CAFEA633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F85AB-25C1-4306-BCAC-2E1FA29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F9115-AD81-45C1-ABC7-187BCF3A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0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DCAE-3090-447D-B705-6363834D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81DE9-D4D3-457F-AC15-670937D2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C69CC-EFB8-4951-B5F0-0BB2F28A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DF68-9C0C-4A62-BB20-815A91B9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4859F-0946-42A6-8DF0-FAF5E2EF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6C6CE-9DAC-4AF7-823E-C011BCF7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C021D-D196-4799-81B4-1C0BD6C0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2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1E70-9342-4074-A5D0-7661D7C1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540B-5432-44D4-8AA3-5FEFBD0D4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C5C3D-4B69-4A23-8213-2CAD8BD0E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406E6-08B4-4008-949D-EDF2B0CC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C94B5-9685-4E0E-91BB-F8942122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698E-DC8C-4C58-8963-CA5FEF90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806D-50BF-4AE7-A66F-49FAE0ED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A2C54-0202-4389-A557-56D9B93AF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6CD00-9CEE-4A9E-899A-DF7435E9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9CA9-5A20-47D3-958A-C9EFBD8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67EC-C1B1-4C32-B565-15D381DE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AB76-FCFF-40C6-ABB8-62A16905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8310D-1220-4BDD-AE27-37FBF772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4192-FFC2-48C3-84FD-2A13BA188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0572D-A575-468B-96DB-33EDC7E0B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087F-4DD7-4ED9-9F7B-B43E14730173}" type="datetimeFigureOut">
              <a:rPr lang="en-US" smtClean="0"/>
              <a:t>11-Feb-18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34CC-4007-4BF6-BCD8-D63C39282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457D-5853-4E82-A662-657363220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4587-31ED-4611-B832-35C004E9A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611.01578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arxiv.org/abs/1611.02167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711.00436" TargetMode="External"/><Relationship Id="rId13" Type="http://schemas.openxmlformats.org/officeDocument/2006/relationships/hyperlink" Target="https://arxiv.org/abs/1708.05344" TargetMode="External"/><Relationship Id="rId3" Type="http://schemas.openxmlformats.org/officeDocument/2006/relationships/hyperlink" Target="http://www.jmlr.org/papers/volume13/bergstra12a/bergstra12a.pdf" TargetMode="External"/><Relationship Id="rId7" Type="http://schemas.openxmlformats.org/officeDocument/2006/relationships/hyperlink" Target="https://dl.acm.org/citation.cfm?id=2908890" TargetMode="External"/><Relationship Id="rId12" Type="http://schemas.openxmlformats.org/officeDocument/2006/relationships/hyperlink" Target="https://arxiv.org/abs/1609.0910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hapter/10.1007/978-3-642-04277-5_76" TargetMode="External"/><Relationship Id="rId11" Type="http://schemas.openxmlformats.org/officeDocument/2006/relationships/hyperlink" Target="https://arxiv.org/pdf/1802.03268.pdf" TargetMode="External"/><Relationship Id="rId5" Type="http://schemas.openxmlformats.org/officeDocument/2006/relationships/hyperlink" Target="http://axon.cs.byu.edu/~dan/778/papers/NeuroEvolution/stanley3**.pdf" TargetMode="External"/><Relationship Id="rId15" Type="http://schemas.openxmlformats.org/officeDocument/2006/relationships/image" Target="../media/image38.png"/><Relationship Id="rId10" Type="http://schemas.openxmlformats.org/officeDocument/2006/relationships/hyperlink" Target="https://arxiv.org/abs/1611.01578" TargetMode="External"/><Relationship Id="rId4" Type="http://schemas.openxmlformats.org/officeDocument/2006/relationships/hyperlink" Target="https://arxiv.org/pdf/1206.2944.pdf" TargetMode="External"/><Relationship Id="rId9" Type="http://schemas.openxmlformats.org/officeDocument/2006/relationships/hyperlink" Target="https://arxiv.org/abs/1611.02167" TargetMode="External"/><Relationship Id="rId14" Type="http://schemas.openxmlformats.org/officeDocument/2006/relationships/hyperlink" Target="https://arxiv.org/abs/1709.07417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11.01578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11.015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F4D1-3091-41EC-AFD5-56DC1D3B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64196-42E6-4714-86F8-652D7774A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71116-EA80-45B5-AA00-7E4BA58B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70" y="666750"/>
            <a:ext cx="9646660" cy="93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8BC1C-A834-4673-AC64-6865C70C6F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Core</a:t>
                </a:r>
              </a:p>
              <a:p>
                <a:r>
                  <a:rPr lang="en-US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MM</a:t>
                </a:r>
              </a:p>
              <a:p>
                <a:r>
                  <a:rPr lang="en-US" dirty="0"/>
                  <a:t>Sigmoid, Tanh, ReLU</a:t>
                </a:r>
              </a:p>
              <a:p>
                <a:r>
                  <a:rPr lang="en-US" dirty="0"/>
                  <a:t>Add, </a:t>
                </a:r>
                <a:r>
                  <a:rPr lang="en-US" dirty="0" err="1"/>
                  <a:t>Mult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dirty="0"/>
                  <a:t>Memory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8BC1C-A834-4673-AC64-6865C70C6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4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586E7-78E8-411A-8653-94E0DF0B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3515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Expanded</a:t>
            </a:r>
          </a:p>
          <a:p>
            <a:r>
              <a:rPr lang="en-US" dirty="0"/>
              <a:t>Sub, </a:t>
            </a:r>
            <a:r>
              <a:rPr lang="en-US" dirty="0" err="1"/>
              <a:t>Div</a:t>
            </a:r>
            <a:endParaRPr lang="en-US" dirty="0"/>
          </a:p>
          <a:p>
            <a:r>
              <a:rPr lang="en-US" dirty="0"/>
              <a:t>Sin, Cos, </a:t>
            </a:r>
            <a:r>
              <a:rPr lang="en-US" dirty="0" err="1"/>
              <a:t>PosEnc</a:t>
            </a:r>
            <a:endParaRPr lang="en-US" dirty="0"/>
          </a:p>
          <a:p>
            <a:r>
              <a:rPr lang="en-US" dirty="0" err="1"/>
              <a:t>LayerNorm</a:t>
            </a:r>
            <a:endParaRPr lang="en-US" dirty="0"/>
          </a:p>
          <a:p>
            <a:r>
              <a:rPr lang="en-US" dirty="0" err="1"/>
              <a:t>SeLU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983DCB-EA5B-4EC9-9D74-FD0DF5A799CC}"/>
              </a:ext>
            </a:extLst>
          </p:cNvPr>
          <p:cNvSpPr txBox="1">
            <a:spLocks/>
          </p:cNvSpPr>
          <p:nvPr/>
        </p:nvSpPr>
        <p:spPr>
          <a:xfrm>
            <a:off x="84772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Domain Specific Language (DSL)</a:t>
            </a:r>
            <a:br>
              <a:rPr lang="en-US"/>
            </a:br>
            <a:r>
              <a:rPr lang="en-US" sz="2400"/>
              <a:t>or how to define an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41F3-F0C8-4EBA-9D03-E0701927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Instantiable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5D76-16F7-4EAE-B087-130941F1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38B9B-335C-4BE6-944B-78A8A3F18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965"/>
            <a:ext cx="12192000" cy="51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4FF1-D9C8-4F4B-9D8C-0AF1EFF8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4229-10E2-4BF8-AEBB-77179AC0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given the current architecture,</a:t>
            </a:r>
          </a:p>
          <a:p>
            <a:pPr marL="0" indent="0" algn="ctr">
              <a:buNone/>
            </a:pPr>
            <a:r>
              <a:rPr lang="en-US" dirty="0"/>
              <a:t>output the next operator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Random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REINFORCE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1C417-C5B5-405F-B097-D3A2A983D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" t="46733" r="65000" b="35084"/>
          <a:stretch/>
        </p:blipFill>
        <p:spPr>
          <a:xfrm>
            <a:off x="4151085" y="2957285"/>
            <a:ext cx="3889830" cy="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4FF1-D9C8-4F4B-9D8C-0AF1EFF8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Generator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C77A29-BC6B-40A0-8ACD-F199F6249074}"/>
              </a:ext>
            </a:extLst>
          </p:cNvPr>
          <p:cNvSpPr/>
          <p:nvPr/>
        </p:nvSpPr>
        <p:spPr>
          <a:xfrm>
            <a:off x="5558971" y="2005806"/>
            <a:ext cx="696687" cy="69668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ReLU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E9D96-870F-4BC7-B1D3-AF72BF569F1B}"/>
              </a:ext>
            </a:extLst>
          </p:cNvPr>
          <p:cNvSpPr txBox="1"/>
          <p:nvPr/>
        </p:nvSpPr>
        <p:spPr>
          <a:xfrm>
            <a:off x="6632122" y="5114925"/>
            <a:ext cx="17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Performance: 42</a:t>
            </a:r>
          </a:p>
        </p:txBody>
      </p:sp>
      <p:pic>
        <p:nvPicPr>
          <p:cNvPr id="4098" name="Picture 2" descr="https://media.amazonwebservices.com/blog/2016/p2_cool_gpus_1.png">
            <a:extLst>
              <a:ext uri="{FF2B5EF4-FFF2-40B4-BE49-F238E27FC236}">
                <a16:creationId xmlns:a16="http://schemas.microsoft.com/office/drawing/2014/main" id="{E2C1E9CE-C2C3-48B7-8849-37C05E21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52" y="2896564"/>
            <a:ext cx="3342333" cy="20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F890C1-C2D2-495C-A03B-3DEFA209C89E}"/>
              </a:ext>
            </a:extLst>
          </p:cNvPr>
          <p:cNvSpPr txBox="1"/>
          <p:nvPr/>
        </p:nvSpPr>
        <p:spPr>
          <a:xfrm>
            <a:off x="4586513" y="3715657"/>
            <a:ext cx="89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5F809-98E1-4A82-B339-FF785A22E351}"/>
              </a:ext>
            </a:extLst>
          </p:cNvPr>
          <p:cNvSpPr txBox="1"/>
          <p:nvPr/>
        </p:nvSpPr>
        <p:spPr>
          <a:xfrm>
            <a:off x="6113232" y="3760555"/>
            <a:ext cx="149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39F78-D0B1-4DD3-9AE7-863C81A17E6A}"/>
              </a:ext>
            </a:extLst>
          </p:cNvPr>
          <p:cNvSpPr txBox="1"/>
          <p:nvPr/>
        </p:nvSpPr>
        <p:spPr>
          <a:xfrm>
            <a:off x="5558971" y="3039382"/>
            <a:ext cx="89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491CC-C480-482C-B78F-4E4CC77D0129}"/>
              </a:ext>
            </a:extLst>
          </p:cNvPr>
          <p:cNvSpPr txBox="1"/>
          <p:nvPr/>
        </p:nvSpPr>
        <p:spPr>
          <a:xfrm>
            <a:off x="4995709" y="4541599"/>
            <a:ext cx="20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observation, reward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E7705B-64D7-44A7-8EE8-5FD428A4BE27}"/>
              </a:ext>
            </a:extLst>
          </p:cNvPr>
          <p:cNvSpPr/>
          <p:nvPr/>
        </p:nvSpPr>
        <p:spPr>
          <a:xfrm>
            <a:off x="5123543" y="3348843"/>
            <a:ext cx="1640114" cy="453900"/>
          </a:xfrm>
          <a:custGeom>
            <a:avLst/>
            <a:gdLst>
              <a:gd name="connsiteX0" fmla="*/ 0 w 1640114"/>
              <a:gd name="connsiteY0" fmla="*/ 493696 h 493696"/>
              <a:gd name="connsiteX1" fmla="*/ 783771 w 1640114"/>
              <a:gd name="connsiteY1" fmla="*/ 210 h 493696"/>
              <a:gd name="connsiteX2" fmla="*/ 1640114 w 1640114"/>
              <a:gd name="connsiteY2" fmla="*/ 435639 h 49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0114" h="493696">
                <a:moveTo>
                  <a:pt x="0" y="493696"/>
                </a:moveTo>
                <a:cubicBezTo>
                  <a:pt x="255209" y="251791"/>
                  <a:pt x="510419" y="9886"/>
                  <a:pt x="783771" y="210"/>
                </a:cubicBezTo>
                <a:cubicBezTo>
                  <a:pt x="1057123" y="-9466"/>
                  <a:pt x="1579638" y="317106"/>
                  <a:pt x="1640114" y="43563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FB02B5-9918-488C-A87E-6BEB7E9B07C1}"/>
              </a:ext>
            </a:extLst>
          </p:cNvPr>
          <p:cNvSpPr/>
          <p:nvPr/>
        </p:nvSpPr>
        <p:spPr>
          <a:xfrm>
            <a:off x="5074444" y="4051187"/>
            <a:ext cx="1689213" cy="520834"/>
          </a:xfrm>
          <a:custGeom>
            <a:avLst/>
            <a:gdLst>
              <a:gd name="connsiteX0" fmla="*/ 1714500 w 1714500"/>
              <a:gd name="connsiteY0" fmla="*/ 16668 h 538183"/>
              <a:gd name="connsiteX1" fmla="*/ 850106 w 1714500"/>
              <a:gd name="connsiteY1" fmla="*/ 538162 h 538183"/>
              <a:gd name="connsiteX2" fmla="*/ 0 w 1714500"/>
              <a:gd name="connsiteY2" fmla="*/ 0 h 5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538183">
                <a:moveTo>
                  <a:pt x="1714500" y="16668"/>
                </a:moveTo>
                <a:cubicBezTo>
                  <a:pt x="1425178" y="278804"/>
                  <a:pt x="1135856" y="540940"/>
                  <a:pt x="850106" y="538162"/>
                </a:cubicBezTo>
                <a:cubicBezTo>
                  <a:pt x="564356" y="535384"/>
                  <a:pt x="129778" y="80962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2413CF-C869-46EF-AACF-EBD7CF62D068}"/>
              </a:ext>
            </a:extLst>
          </p:cNvPr>
          <p:cNvGrpSpPr/>
          <p:nvPr/>
        </p:nvGrpSpPr>
        <p:grpSpPr>
          <a:xfrm>
            <a:off x="4267200" y="4949030"/>
            <a:ext cx="1291771" cy="1576869"/>
            <a:chOff x="4267200" y="4949030"/>
            <a:chExt cx="1291771" cy="1576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A7152D-B19C-4E58-80D6-3CD01BBED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33" t="46733" r="70953" b="35084"/>
            <a:stretch/>
          </p:blipFill>
          <p:spPr>
            <a:xfrm>
              <a:off x="4667250" y="4949030"/>
              <a:ext cx="891721" cy="120753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8AFC52-B1DE-4316-B403-2286E4CA2E2C}"/>
                </a:ext>
              </a:extLst>
            </p:cNvPr>
            <p:cNvSpPr txBox="1"/>
            <p:nvPr/>
          </p:nvSpPr>
          <p:spPr>
            <a:xfrm>
              <a:off x="4267200" y="615656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102" name="Picture 6" descr="Image result for deep recurrent neural network">
            <a:extLst>
              <a:ext uri="{FF2B5EF4-FFF2-40B4-BE49-F238E27FC236}">
                <a16:creationId xmlns:a16="http://schemas.microsoft.com/office/drawing/2014/main" id="{7557EA8A-61EB-4058-BAE6-EA823D8E2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67" b="12442"/>
          <a:stretch/>
        </p:blipFill>
        <p:spPr bwMode="auto">
          <a:xfrm>
            <a:off x="1085752" y="2816905"/>
            <a:ext cx="314136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85A4-D4AD-4396-BD9E-45A82555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C0F5-4A1D-4BCB-B2CA-50EF8813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850" y="2571750"/>
            <a:ext cx="7600950" cy="36052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Goal: predict performance of an architecture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Train with architecture-performance pairs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B90EC1-91F3-4048-9CB5-A7310F52F9FE}"/>
              </a:ext>
            </a:extLst>
          </p:cNvPr>
          <p:cNvGrpSpPr/>
          <p:nvPr/>
        </p:nvGrpSpPr>
        <p:grpSpPr>
          <a:xfrm>
            <a:off x="1104901" y="2055018"/>
            <a:ext cx="2324098" cy="2747963"/>
            <a:chOff x="9296401" y="384175"/>
            <a:chExt cx="2324098" cy="27479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2094F6-54F9-41B2-B2DE-58ABE96A5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052"/>
            <a:stretch/>
          </p:blipFill>
          <p:spPr>
            <a:xfrm>
              <a:off x="9410701" y="384175"/>
              <a:ext cx="2209798" cy="27479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7447B6-60CE-4F60-AFDA-FBFAEA784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" r="95878"/>
            <a:stretch/>
          </p:blipFill>
          <p:spPr>
            <a:xfrm>
              <a:off x="9296401" y="384175"/>
              <a:ext cx="114299" cy="2747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69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85A4-D4AD-4396-BD9E-45A82555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2C0F5-4A1D-4BCB-B2CA-50EF88138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71750"/>
                <a:ext cx="10515600" cy="36052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Goal: predict performance of an architecture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Train with architecture-performance pairs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Recursive Neural Network applied to architecture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Unroll the graph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2C0F5-4A1D-4BCB-B2CA-50EF88138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71750"/>
                <a:ext cx="10515600" cy="360521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EB90EC1-91F3-4048-9CB5-A7310F52F9FE}"/>
              </a:ext>
            </a:extLst>
          </p:cNvPr>
          <p:cNvGrpSpPr/>
          <p:nvPr/>
        </p:nvGrpSpPr>
        <p:grpSpPr>
          <a:xfrm>
            <a:off x="8439151" y="574675"/>
            <a:ext cx="2324098" cy="2747963"/>
            <a:chOff x="9296401" y="384175"/>
            <a:chExt cx="2324098" cy="27479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2094F6-54F9-41B2-B2DE-58ABE96A5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52"/>
            <a:stretch/>
          </p:blipFill>
          <p:spPr>
            <a:xfrm>
              <a:off x="9410701" y="384175"/>
              <a:ext cx="2209798" cy="27479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7447B6-60CE-4F60-AFDA-FBFAEA784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7" r="95878"/>
            <a:stretch/>
          </p:blipFill>
          <p:spPr>
            <a:xfrm>
              <a:off x="9296401" y="384175"/>
              <a:ext cx="114299" cy="2747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31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037-B530-434C-BC79-5B76CCE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AF01A0-369A-4A66-AD53-120290E59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pl-PL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l-PL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“Why did the chicken cross the ___”</a:t>
                </a:r>
              </a:p>
              <a:p>
                <a:pPr marL="0" indent="0">
                  <a:buNone/>
                </a:pPr>
                <a:r>
                  <a:rPr lang="en-US" dirty="0"/>
                  <a:t>Performance measurement: perplexity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CAF01A0-369A-4A66-AD53-120290E59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ECA6E-9F3A-4CEB-9249-DCCE20BA9E60}"/>
              </a:ext>
            </a:extLst>
          </p:cNvPr>
          <p:cNvGrpSpPr/>
          <p:nvPr/>
        </p:nvGrpSpPr>
        <p:grpSpPr>
          <a:xfrm>
            <a:off x="3714749" y="3255121"/>
            <a:ext cx="5093467" cy="3237753"/>
            <a:chOff x="3448855" y="3086101"/>
            <a:chExt cx="5359362" cy="34067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AF9840-3F58-4741-8954-0D40356EF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382"/>
            <a:stretch/>
          </p:blipFill>
          <p:spPr>
            <a:xfrm rot="10800000">
              <a:off x="3448855" y="3086101"/>
              <a:ext cx="4044905" cy="34067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7A2F38-227C-48DE-A9E3-4D5E8C466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102" b="81267"/>
            <a:stretch/>
          </p:blipFill>
          <p:spPr>
            <a:xfrm>
              <a:off x="7724944" y="5696744"/>
              <a:ext cx="997702" cy="6381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45A3AE-FA04-4E69-A351-421201531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102" t="38024" b="36813"/>
            <a:stretch/>
          </p:blipFill>
          <p:spPr>
            <a:xfrm>
              <a:off x="7810515" y="4419600"/>
              <a:ext cx="997702" cy="8572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4903E3-FA14-4FD5-A1D0-6533B6EC4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102" t="78006"/>
            <a:stretch/>
          </p:blipFill>
          <p:spPr>
            <a:xfrm>
              <a:off x="7810515" y="3086101"/>
              <a:ext cx="997702" cy="7492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006047-634E-45DE-B8B5-AC5C5C247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513" r="23382" b="39142"/>
            <a:stretch/>
          </p:blipFill>
          <p:spPr>
            <a:xfrm>
              <a:off x="3582203" y="4386264"/>
              <a:ext cx="4044905" cy="795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33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037-B530-434C-BC79-5B76CCE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Modeling (LM) </a:t>
            </a:r>
            <a:br>
              <a:rPr lang="en-US" dirty="0"/>
            </a:br>
            <a:r>
              <a:rPr lang="en-US" dirty="0"/>
              <a:t>with Random Search + Ranking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ACA58-CB8D-4573-807C-BE2BD374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" r="1" b="13"/>
          <a:stretch/>
        </p:blipFill>
        <p:spPr>
          <a:xfrm>
            <a:off x="0" y="1593850"/>
            <a:ext cx="12192000" cy="5187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C54B96-62AD-4915-BDA0-83F7543D7A47}"/>
              </a:ext>
            </a:extLst>
          </p:cNvPr>
          <p:cNvSpPr/>
          <p:nvPr/>
        </p:nvSpPr>
        <p:spPr>
          <a:xfrm>
            <a:off x="95250" y="3667125"/>
            <a:ext cx="4371975" cy="1400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CEE98-4C3C-40A2-9FCF-11FB490D25AF}"/>
              </a:ext>
            </a:extLst>
          </p:cNvPr>
          <p:cNvSpPr/>
          <p:nvPr/>
        </p:nvSpPr>
        <p:spPr>
          <a:xfrm>
            <a:off x="914400" y="5148262"/>
            <a:ext cx="4733925" cy="1400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037-B530-434C-BC79-5B76CCE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 with Ranking Function:</a:t>
            </a:r>
            <a:br>
              <a:rPr lang="en-US" dirty="0"/>
            </a:br>
            <a:r>
              <a:rPr lang="en-US" dirty="0"/>
              <a:t>selected architectures improve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671DB0-AE48-407D-A916-9FE59FD59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95" y="2438400"/>
            <a:ext cx="12069413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7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037-B530-434C-BC79-5B76CCE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BC3 cell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811DF1-B048-46C1-8BF6-80C487A6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36480" y="1825625"/>
                <a:ext cx="30480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Weight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811DF1-B048-46C1-8BF6-80C487A6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480" y="1825625"/>
                <a:ext cx="3048000" cy="4351338"/>
              </a:xfrm>
              <a:blipFill>
                <a:blip r:embed="rId3"/>
                <a:stretch>
                  <a:fillRect l="-42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7092CA5-4F80-44FC-8DA7-2494C7E5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5625"/>
            <a:ext cx="728901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536B-0582-48DF-AC10-87EFC32A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architectures by hand is hard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F97F4B-A8A2-40E7-A8BF-4C0C9A5A3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67197"/>
              </p:ext>
            </p:extLst>
          </p:nvPr>
        </p:nvGraphicFramePr>
        <p:xfrm>
          <a:off x="-11938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2A092BE-884B-48D0-8563-1D74C02FD203}"/>
              </a:ext>
            </a:extLst>
          </p:cNvPr>
          <p:cNvSpPr txBox="1"/>
          <p:nvPr/>
        </p:nvSpPr>
        <p:spPr>
          <a:xfrm>
            <a:off x="6909469" y="4987789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McCulloch-Pitts Neuron: 1943</a:t>
            </a:r>
          </a:p>
          <a:p>
            <a:endParaRPr lang="en-US" dirty="0"/>
          </a:p>
          <a:p>
            <a:r>
              <a:rPr lang="en-US" dirty="0"/>
              <a:t>LSTM: 1997</a:t>
            </a:r>
          </a:p>
        </p:txBody>
      </p:sp>
      <p:pic>
        <p:nvPicPr>
          <p:cNvPr id="2050" name="Picture 2" descr="Machine Translation Progress over the years">
            <a:extLst>
              <a:ext uri="{FF2B5EF4-FFF2-40B4-BE49-F238E27FC236}">
                <a16:creationId xmlns:a16="http://schemas.microsoft.com/office/drawing/2014/main" id="{653A22E3-EB76-49D0-9999-87BB8033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1232191"/>
            <a:ext cx="4891542" cy="32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D037-B530-434C-BC79-5B76CCE7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 with Ranking Function:</a:t>
            </a:r>
            <a:br>
              <a:rPr lang="en-US" dirty="0"/>
            </a:br>
            <a:r>
              <a:rPr lang="en-US" dirty="0"/>
              <a:t>Improvement over many human architectures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ABE75A-0D82-4C23-BCA3-3CC099906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4243" y="1690688"/>
            <a:ext cx="7303513" cy="49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5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1C6D-D96B-457E-A7B7-5A8C98FF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8300"/>
            <a:ext cx="10515600" cy="1147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Test evaluation: BLEU score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D58DE22-5FEF-4DC9-97B4-CBC897A25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6947" y="1793876"/>
            <a:ext cx="8898105" cy="33075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4235E50-B674-4375-BD17-6C5036C49A77}"/>
              </a:ext>
            </a:extLst>
          </p:cNvPr>
          <p:cNvSpPr/>
          <p:nvPr/>
        </p:nvSpPr>
        <p:spPr>
          <a:xfrm>
            <a:off x="1552575" y="3009900"/>
            <a:ext cx="4371975" cy="1009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  <a:br>
              <a:rPr lang="en-US" dirty="0"/>
            </a:br>
            <a:r>
              <a:rPr lang="en-US" dirty="0"/>
              <a:t>with Reinforcement Learning Generator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6D806-6E35-4F9C-BCAA-2A13F902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" r="1" b="13"/>
          <a:stretch/>
        </p:blipFill>
        <p:spPr>
          <a:xfrm>
            <a:off x="0" y="1593850"/>
            <a:ext cx="12192000" cy="5187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5BCD6B-B700-47A2-A269-4DDE0A617871}"/>
              </a:ext>
            </a:extLst>
          </p:cNvPr>
          <p:cNvSpPr/>
          <p:nvPr/>
        </p:nvSpPr>
        <p:spPr>
          <a:xfrm>
            <a:off x="85725" y="2286000"/>
            <a:ext cx="4371975" cy="14001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49015-9702-4BA5-898E-959CADDA58FE}"/>
              </a:ext>
            </a:extLst>
          </p:cNvPr>
          <p:cNvSpPr/>
          <p:nvPr/>
        </p:nvSpPr>
        <p:spPr>
          <a:xfrm>
            <a:off x="5676900" y="1593850"/>
            <a:ext cx="3038475" cy="482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 (MT)</a:t>
            </a:r>
            <a:br>
              <a:rPr lang="en-US" dirty="0"/>
            </a:br>
            <a:r>
              <a:rPr lang="en-US" dirty="0"/>
              <a:t>with Reinforcement Learning Generator (RL)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1C6D-D96B-457E-A7B7-5A8C98FF9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585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Generator = 3-layer NN (linear-LSTM-linear) outputting action scores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Choose action with multinomial and epsilon-greedy strategy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=0.05)</m:t>
                    </m:r>
                  </m:oMath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Train generator on soft priors first (use activations, …)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Small dataset to evaluate an architecture in ~2 hours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1C6D-D96B-457E-A7B7-5A8C98FF9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58500" cy="4351338"/>
              </a:xfrm>
              <a:blipFill>
                <a:blip r:embed="rId3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2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0900" cy="1325563"/>
          </a:xfrm>
        </p:spPr>
        <p:txBody>
          <a:bodyPr>
            <a:noAutofit/>
          </a:bodyPr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re-scale loss to reward great architectures more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B6DA74-73FC-496E-8E8E-222C4E9C7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5656" r="2546" b="3857"/>
          <a:stretch/>
        </p:blipFill>
        <p:spPr>
          <a:xfrm>
            <a:off x="2937392" y="2114550"/>
            <a:ext cx="6108700" cy="3933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84427-9068-4017-AC72-8642FC3A963E}"/>
              </a:ext>
            </a:extLst>
          </p:cNvPr>
          <p:cNvSpPr txBox="1"/>
          <p:nvPr/>
        </p:nvSpPr>
        <p:spPr>
          <a:xfrm>
            <a:off x="2800350" y="6048375"/>
            <a:ext cx="645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∞			Loss			         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4C158-E529-4DA3-B283-BB57BD356D12}"/>
              </a:ext>
            </a:extLst>
          </p:cNvPr>
          <p:cNvSpPr txBox="1"/>
          <p:nvPr/>
        </p:nvSpPr>
        <p:spPr>
          <a:xfrm rot="16200000">
            <a:off x="785813" y="3896796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		Reward</a:t>
            </a:r>
          </a:p>
        </p:txBody>
      </p:sp>
    </p:spTree>
    <p:extLst>
      <p:ext uri="{BB962C8B-B14F-4D97-AF65-F5344CB8AC3E}">
        <p14:creationId xmlns:p14="http://schemas.microsoft.com/office/powerpoint/2010/main" val="80752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switch between exploration and exploitation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895E8F0-D08C-4911-8FBE-456D0BF53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5545" r="1955" b="2955"/>
          <a:stretch/>
        </p:blipFill>
        <p:spPr>
          <a:xfrm>
            <a:off x="3009899" y="2066925"/>
            <a:ext cx="6172201" cy="39814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DCBD5-04F0-418D-B806-141CEAD5B7E8}"/>
              </a:ext>
            </a:extLst>
          </p:cNvPr>
          <p:cNvSpPr txBox="1"/>
          <p:nvPr/>
        </p:nvSpPr>
        <p:spPr>
          <a:xfrm>
            <a:off x="5743575" y="604837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Epochs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02058-0ED6-4363-896A-F1BE18C36A05}"/>
              </a:ext>
            </a:extLst>
          </p:cNvPr>
          <p:cNvSpPr txBox="1"/>
          <p:nvPr/>
        </p:nvSpPr>
        <p:spPr>
          <a:xfrm rot="16200000">
            <a:off x="1781177" y="3682484"/>
            <a:ext cx="194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log(performance)</a:t>
            </a:r>
          </a:p>
        </p:txBody>
      </p:sp>
    </p:spTree>
    <p:extLst>
      <p:ext uri="{BB962C8B-B14F-4D97-AF65-F5344CB8AC3E}">
        <p14:creationId xmlns:p14="http://schemas.microsoft.com/office/powerpoint/2010/main" val="318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good architectures found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92D647-423C-4AC9-B5F1-AF60F26E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521" y="2148114"/>
            <a:ext cx="11705683" cy="3730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2ED866-B2DF-4A03-8C39-9ED0A33CA4CA}"/>
              </a:ext>
            </a:extLst>
          </p:cNvPr>
          <p:cNvSpPr/>
          <p:nvPr/>
        </p:nvSpPr>
        <p:spPr>
          <a:xfrm>
            <a:off x="9332686" y="5515429"/>
            <a:ext cx="2569028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many good architectures found</a:t>
            </a:r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3B398E4-2189-40EE-A285-197193E4C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 r="1938" b="2831"/>
          <a:stretch/>
        </p:blipFill>
        <p:spPr>
          <a:xfrm>
            <a:off x="2438400" y="1781175"/>
            <a:ext cx="7543800" cy="4819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6D753-9CA1-4966-8915-FF1FC80BD6D3}"/>
              </a:ext>
            </a:extLst>
          </p:cNvPr>
          <p:cNvSpPr txBox="1"/>
          <p:nvPr/>
        </p:nvSpPr>
        <p:spPr>
          <a:xfrm>
            <a:off x="6096000" y="6519446"/>
            <a:ext cx="120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Perplexity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34CC0-A8DF-4D1A-91E6-DF4D8B20AE9B}"/>
              </a:ext>
            </a:extLst>
          </p:cNvPr>
          <p:cNvSpPr txBox="1"/>
          <p:nvPr/>
        </p:nvSpPr>
        <p:spPr>
          <a:xfrm rot="16200000">
            <a:off x="792751" y="3878848"/>
            <a:ext cx="2952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architectures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A687404-1686-483E-899E-3E7F50D3D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 r="2089"/>
          <a:stretch/>
        </p:blipFill>
        <p:spPr>
          <a:xfrm>
            <a:off x="4719829" y="1536700"/>
            <a:ext cx="5152641" cy="34565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EA7D32-DA6D-4C43-B986-87559A5145CC}"/>
              </a:ext>
            </a:extLst>
          </p:cNvPr>
          <p:cNvGrpSpPr/>
          <p:nvPr/>
        </p:nvGrpSpPr>
        <p:grpSpPr>
          <a:xfrm>
            <a:off x="2819400" y="1536700"/>
            <a:ext cx="7053070" cy="5064126"/>
            <a:chOff x="2819400" y="1536700"/>
            <a:chExt cx="7053070" cy="5064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C378BC-348A-49C2-BC1B-E44BF6ABEE5B}"/>
                </a:ext>
              </a:extLst>
            </p:cNvPr>
            <p:cNvSpPr/>
            <p:nvPr/>
          </p:nvSpPr>
          <p:spPr>
            <a:xfrm>
              <a:off x="2819400" y="1690688"/>
              <a:ext cx="419099" cy="4910137"/>
            </a:xfrm>
            <a:prstGeom prst="rect">
              <a:avLst/>
            </a:prstGeom>
            <a:noFill/>
            <a:ln w="28575">
              <a:solidFill>
                <a:srgbClr val="1798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BAFA63-2F95-4F21-B2D5-0BF9EF04FF6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3028950" y="1536700"/>
              <a:ext cx="1690879" cy="153988"/>
            </a:xfrm>
            <a:prstGeom prst="line">
              <a:avLst/>
            </a:prstGeom>
            <a:ln w="28575">
              <a:solidFill>
                <a:srgbClr val="179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73C67C-32FF-4AB9-9224-AE1E793C36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8499" y="4993236"/>
              <a:ext cx="1481330" cy="1607590"/>
            </a:xfrm>
            <a:prstGeom prst="line">
              <a:avLst/>
            </a:prstGeom>
            <a:ln w="28575">
              <a:solidFill>
                <a:srgbClr val="1798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1278B2-B89F-48E3-91D3-EBFC1AD2BD23}"/>
                </a:ext>
              </a:extLst>
            </p:cNvPr>
            <p:cNvSpPr/>
            <p:nvPr/>
          </p:nvSpPr>
          <p:spPr>
            <a:xfrm>
              <a:off x="4719829" y="1536700"/>
              <a:ext cx="5152641" cy="3456536"/>
            </a:xfrm>
            <a:prstGeom prst="rect">
              <a:avLst/>
            </a:prstGeom>
            <a:noFill/>
            <a:ln w="28575">
              <a:solidFill>
                <a:srgbClr val="1798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5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rediscovery of human architectures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ED866-B2DF-4A03-8C39-9ED0A33CA4CA}"/>
              </a:ext>
            </a:extLst>
          </p:cNvPr>
          <p:cNvSpPr/>
          <p:nvPr/>
        </p:nvSpPr>
        <p:spPr>
          <a:xfrm>
            <a:off x="9332686" y="5515429"/>
            <a:ext cx="2569028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BD5574-7351-43E7-A8FD-810EB1DE5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𝑇𝑟𝑎𝑛𝑠𝑓𝑜𝑟𝑚𝑎𝑡𝑖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𝑜𝑛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variant of residual networks (He et al., 2016)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𝐺𝑎𝑡𝑒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𝑇𝑟𝑎𝑛𝑠𝑓𝑜𝑟𝑚𝑎𝑡𝑖𝑜𝑛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𝑆𝑖𝑔𝑚𝑜𝑖𝑑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highway networks (Srivastava et al., 2015)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Motifs found in multiple cells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ABD5574-7351-43E7-A8FD-810EB1DE5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193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novel operators only used after “it clicked”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FE482F-81B3-42CD-A310-FC68E17DA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34887"/>
            <a:ext cx="12192000" cy="4732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039D5-5DB4-4868-B4AC-4D87D14D931F}"/>
              </a:ext>
            </a:extLst>
          </p:cNvPr>
          <p:cNvSpPr txBox="1"/>
          <p:nvPr/>
        </p:nvSpPr>
        <p:spPr>
          <a:xfrm>
            <a:off x="4933950" y="6124575"/>
            <a:ext cx="120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Epochs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A6C21-85EB-45A6-93AD-BE0D51DDC180}"/>
              </a:ext>
            </a:extLst>
          </p:cNvPr>
          <p:cNvSpPr/>
          <p:nvPr/>
        </p:nvSpPr>
        <p:spPr>
          <a:xfrm>
            <a:off x="5400675" y="1690688"/>
            <a:ext cx="5353050" cy="452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82E7-C076-4200-A1D8-68FB8A53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018"/>
            <a:ext cx="10515600" cy="1325563"/>
          </a:xfrm>
        </p:spPr>
        <p:txBody>
          <a:bodyPr/>
          <a:lstStyle/>
          <a:p>
            <a:r>
              <a:rPr lang="en-US" dirty="0"/>
              <a:t>Search architectures automatically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E1C43-241D-48E8-A11E-FB974FF7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064" y="1825625"/>
            <a:ext cx="4719735" cy="4351338"/>
          </a:xfrm>
        </p:spPr>
        <p:txBody>
          <a:bodyPr/>
          <a:lstStyle/>
          <a:p>
            <a:pPr marL="285750" indent="-285750"/>
            <a:r>
              <a:rPr lang="en-US" dirty="0"/>
              <a:t>speed up architecture search enormously</a:t>
            </a:r>
          </a:p>
          <a:p>
            <a:pPr marL="285750" indent="-285750"/>
            <a:r>
              <a:rPr lang="en-US" dirty="0"/>
              <a:t>remove the human prior</a:t>
            </a:r>
          </a:p>
          <a:p>
            <a:pPr marL="285750" indent="-285750"/>
            <a:r>
              <a:rPr lang="en-US" dirty="0"/>
              <a:t>perhaps reveal what makes a good architecture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294CAE-1006-49FE-ACF5-768F684B6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29111"/>
              </p:ext>
            </p:extLst>
          </p:nvPr>
        </p:nvGraphicFramePr>
        <p:xfrm>
          <a:off x="-11938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3EA6B2-4A5B-46A9-9F8C-73AE11E1A717}"/>
              </a:ext>
            </a:extLst>
          </p:cNvPr>
          <p:cNvSpPr txBox="1"/>
          <p:nvPr/>
        </p:nvSpPr>
        <p:spPr>
          <a:xfrm>
            <a:off x="4003829" y="1690688"/>
            <a:ext cx="14313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Controller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434A-DFA8-470D-887F-52BE7678646B}"/>
              </a:ext>
            </a:extLst>
          </p:cNvPr>
          <p:cNvSpPr txBox="1"/>
          <p:nvPr/>
        </p:nvSpPr>
        <p:spPr>
          <a:xfrm>
            <a:off x="304800" y="3785875"/>
            <a:ext cx="1820527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Performance</a:t>
            </a:r>
            <a:br>
              <a:rPr lang="en-US" sz="2400" dirty="0"/>
            </a:br>
            <a:r>
              <a:rPr lang="en-US" sz="2400" dirty="0"/>
              <a:t>Reward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89727-C262-4B2E-B2AB-B3210053A604}"/>
              </a:ext>
            </a:extLst>
          </p:cNvPr>
          <p:cNvSpPr txBox="1"/>
          <p:nvPr/>
        </p:nvSpPr>
        <p:spPr>
          <a:xfrm>
            <a:off x="5758571" y="5480903"/>
            <a:ext cx="1431389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Boot up GPUs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89CB8-2129-4E79-9D06-576112D63EDE}"/>
              </a:ext>
            </a:extLst>
          </p:cNvPr>
          <p:cNvSpPr txBox="1"/>
          <p:nvPr/>
        </p:nvSpPr>
        <p:spPr>
          <a:xfrm>
            <a:off x="9759636" y="6446067"/>
            <a:ext cx="243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Baker et al. 2016</a:t>
            </a:r>
            <a:r>
              <a:rPr lang="en-US" sz="1200" dirty="0"/>
              <a:t>, </a:t>
            </a:r>
            <a:r>
              <a:rPr lang="en-US" sz="1200" dirty="0">
                <a:hlinkClick r:id="rId8"/>
              </a:rPr>
              <a:t>Zoph and Le 2017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71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490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novel operators contribute to successful architectures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D16AFC-8E78-4679-9953-7F534865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84" r="2224"/>
          <a:stretch/>
        </p:blipFill>
        <p:spPr>
          <a:xfrm>
            <a:off x="2496458" y="1771650"/>
            <a:ext cx="768576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26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8071-55D0-4B9F-AFCE-7AF0CED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77BB-837F-461C-8C9B-84FA806B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705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Hyper-parameter search: </a:t>
            </a:r>
            <a:r>
              <a:rPr lang="en-US" dirty="0">
                <a:hlinkClick r:id="rId3"/>
              </a:rPr>
              <a:t>Bergstra et al. 2011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Snoek et al. 2012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Neuroevolution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Stanley et al. 2009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Bayer et al. 2009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Fernando et al. 2016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hlinkClick r:id="rId8"/>
              </a:rPr>
              <a:t>Liu et al. 2017</a:t>
            </a:r>
            <a:r>
              <a:rPr lang="en-US" dirty="0"/>
              <a:t> (← also random search)</a:t>
            </a:r>
          </a:p>
          <a:p>
            <a:pPr>
              <a:lnSpc>
                <a:spcPct val="150000"/>
              </a:lnSpc>
            </a:pPr>
            <a:r>
              <a:rPr lang="en-US" dirty="0"/>
              <a:t>RL search: </a:t>
            </a:r>
            <a:r>
              <a:rPr lang="en-US" dirty="0">
                <a:hlinkClick r:id="rId9"/>
              </a:rPr>
              <a:t>Baker et al. 2016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Zoph and Le 2017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Subgraph selection: </a:t>
            </a:r>
            <a:r>
              <a:rPr lang="en-US" dirty="0">
                <a:hlinkClick r:id="rId11"/>
              </a:rPr>
              <a:t>Pham, Guan et al. 2018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Weight prediction: </a:t>
            </a:r>
            <a:r>
              <a:rPr lang="en-US" dirty="0">
                <a:hlinkClick r:id="rId12"/>
              </a:rPr>
              <a:t>Ha et al. 2016</a:t>
            </a:r>
            <a:r>
              <a:rPr lang="en-US" dirty="0"/>
              <a:t>, </a:t>
            </a:r>
            <a:r>
              <a:rPr lang="en-US" dirty="0">
                <a:hlinkClick r:id="rId13"/>
              </a:rPr>
              <a:t>Brock et al. 2018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Optimizer search: </a:t>
            </a:r>
            <a:r>
              <a:rPr lang="en-US" dirty="0">
                <a:hlinkClick r:id="rId14"/>
              </a:rPr>
              <a:t>Bello et al. 2017</a:t>
            </a:r>
            <a:endParaRPr lang="en-US" dirty="0"/>
          </a:p>
        </p:txBody>
      </p:sp>
      <p:pic>
        <p:nvPicPr>
          <p:cNvPr id="11266" name="Picture 2" descr="https://zdnet1.cbsistatic.com/hub/i/r/2018/01/16/56fb8896-b3b3-48ff-b3ac-51695dad6eee/resize/770xauto/8ee17ac9124ed84c101b75e30606c99b/cloud-automl-model-vision-flow.png">
            <a:extLst>
              <a:ext uri="{FF2B5EF4-FFF2-40B4-BE49-F238E27FC236}">
                <a16:creationId xmlns:a16="http://schemas.microsoft.com/office/drawing/2014/main" id="{1A2D22AB-EAE9-4E8B-B6EA-41850923B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44702" r="36667" b="8941"/>
          <a:stretch/>
        </p:blipFill>
        <p:spPr bwMode="auto">
          <a:xfrm>
            <a:off x="7505699" y="3289299"/>
            <a:ext cx="1676401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9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D7AA-04F5-4067-A045-06F22337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E238-1B90-4EA0-9985-6DEA90B2F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Remove need for expert knowledge to a degree</a:t>
            </a:r>
          </a:p>
          <a:p>
            <a:r>
              <a:rPr lang="en-US" dirty="0"/>
              <a:t>Cost of running these experiments</a:t>
            </a:r>
          </a:p>
          <a:p>
            <a:pPr lvl="1"/>
            <a:r>
              <a:rPr lang="en-US" dirty="0"/>
              <a:t>us: 5 days on 28 GPUs (best architecture after 40 hours)</a:t>
            </a:r>
          </a:p>
          <a:p>
            <a:pPr lvl="1"/>
            <a:r>
              <a:rPr lang="en-US" dirty="0"/>
              <a:t>Zoph and Le 2017: 4 days using 450 GPUs</a:t>
            </a:r>
          </a:p>
          <a:p>
            <a:r>
              <a:rPr lang="en-US" dirty="0"/>
              <a:t>Hard to analyze the diversity of architectures </a:t>
            </a:r>
            <a:br>
              <a:rPr lang="en-US" dirty="0"/>
            </a:br>
            <a:r>
              <a:rPr lang="en-US" dirty="0"/>
              <a:t>(much more quantitative than qualitative)</a:t>
            </a:r>
          </a:p>
          <a:p>
            <a:r>
              <a:rPr lang="en-US" dirty="0"/>
              <a:t>Definition of search space difficult</a:t>
            </a:r>
          </a:p>
          <a:p>
            <a:r>
              <a:rPr lang="en-US" dirty="0"/>
              <a:t>We’re using a highly complex system</a:t>
            </a:r>
            <a:br>
              <a:rPr lang="en-US" dirty="0"/>
            </a:br>
            <a:r>
              <a:rPr lang="en-US" dirty="0"/>
              <a:t>to find other highly complex systems</a:t>
            </a:r>
            <a:br>
              <a:rPr lang="en-US" dirty="0"/>
            </a:br>
            <a:r>
              <a:rPr lang="en-US" dirty="0"/>
              <a:t>in a highly complex space</a:t>
            </a:r>
          </a:p>
        </p:txBody>
      </p:sp>
    </p:spTree>
    <p:extLst>
      <p:ext uri="{BB962C8B-B14F-4D97-AF65-F5344CB8AC3E}">
        <p14:creationId xmlns:p14="http://schemas.microsoft.com/office/powerpoint/2010/main" val="255048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9814-9B4F-45D9-8072-3B26A1D4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A8E6-1DA7-47F5-94DB-6C63321E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Flexible language (</a:t>
            </a:r>
            <a:r>
              <a:rPr lang="en-US" i="1" dirty="0"/>
              <a:t>DSL</a:t>
            </a:r>
            <a:r>
              <a:rPr lang="en-US" dirty="0"/>
              <a:t>) to define architectures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i="1" dirty="0"/>
              <a:t>Ranking Function </a:t>
            </a:r>
            <a:br>
              <a:rPr lang="en-US" i="1" dirty="0"/>
            </a:br>
            <a:r>
              <a:rPr lang="en-US" dirty="0"/>
              <a:t>(Language Modeling)</a:t>
            </a:r>
            <a:br>
              <a:rPr lang="en-US" dirty="0"/>
            </a:br>
            <a:r>
              <a:rPr lang="en-US" i="1" dirty="0"/>
              <a:t>Reinforcement Learning Generator</a:t>
            </a:r>
            <a:r>
              <a:rPr lang="en-US" dirty="0"/>
              <a:t> (Machine Translation)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Explore uncommon </a:t>
            </a:r>
            <a:r>
              <a:rPr lang="en-US" i="1" dirty="0"/>
              <a:t>operators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99DA5-6358-437C-8B98-480F7F2A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Search architectures that correspond to biology</a:t>
            </a:r>
          </a:p>
          <a:p>
            <a:pPr>
              <a:lnSpc>
                <a:spcPct val="200000"/>
              </a:lnSpc>
            </a:pPr>
            <a:r>
              <a:rPr lang="en-US" dirty="0"/>
              <a:t>Allow for more flexible search space</a:t>
            </a:r>
          </a:p>
          <a:p>
            <a:pPr>
              <a:lnSpc>
                <a:spcPct val="200000"/>
              </a:lnSpc>
            </a:pPr>
            <a:r>
              <a:rPr lang="en-US" dirty="0"/>
              <a:t>Find architectures that do well on multiple tasks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7DAF50-A317-4709-9AF2-F53990BE3D28}"/>
              </a:ext>
            </a:extLst>
          </p:cNvPr>
          <p:cNvSpPr txBox="1">
            <a:spLocks/>
          </p:cNvSpPr>
          <p:nvPr/>
        </p:nvSpPr>
        <p:spPr>
          <a:xfrm>
            <a:off x="6172200" y="365124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28667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AE48-8A78-4F21-A6A7-AF6002529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BFF69-367F-4D4C-8B41-BBCF23F4C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8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FFED-3A92-41CE-B5F5-6DD10724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Compilation: DSL </a:t>
            </a:r>
            <a:r>
              <a:rPr lang="en-US" dirty="0">
                <a:sym typeface="Wingdings" panose="05000000000000000000" pitchFamily="2" charset="2"/>
              </a:rPr>
              <a:t>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167A8-24D5-4C4C-96DB-82DDD6D08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DSL is basically executable</a:t>
                </a:r>
              </a:p>
              <a:p>
                <a:r>
                  <a:rPr lang="en-US" dirty="0"/>
                  <a:t>Traverse tree from source nodes towards final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Produce code: initialization and forward call</a:t>
                </a:r>
              </a:p>
              <a:p>
                <a:r>
                  <a:rPr lang="en-US" dirty="0"/>
                  <a:t>Collect all matrix multiplications on single source node and batch them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167A8-24D5-4C4C-96DB-82DDD6D08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671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63BA-BDC5-443E-B6E2-F4EC678F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92D8-20D9-4BBF-9EE3-FB746F28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Maximize expected reward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REINFORCE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4F0FC-DCB8-496B-8CA3-9AA79621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4" y="4441825"/>
            <a:ext cx="944880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3C8D4-E6B9-4E00-9C7D-92CDDA50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2463346"/>
            <a:ext cx="3714750" cy="65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08153-7192-4A78-8795-8F0AF6557958}"/>
              </a:ext>
            </a:extLst>
          </p:cNvPr>
          <p:cNvSpPr txBox="1"/>
          <p:nvPr/>
        </p:nvSpPr>
        <p:spPr>
          <a:xfrm>
            <a:off x="9759636" y="6446067"/>
            <a:ext cx="243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Zoph and Le 2017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0996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7878-3EBC-4B01-9ADE-48CE550F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generated architectures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61AD6-1BBA-41A7-B1C8-A13A7CB4E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Gate3(…, …, Sigmoid(…))</a:t>
                </a:r>
              </a:p>
              <a:p>
                <a:r>
                  <a:rPr lang="en-US" dirty="0"/>
                  <a:t>Have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Maximum 21 nodes, depth 8</a:t>
                </a:r>
              </a:p>
              <a:p>
                <a:r>
                  <a:rPr lang="en-US" dirty="0"/>
                  <a:t>Prevent stacking two identical operations</a:t>
                </a:r>
              </a:p>
              <a:p>
                <a:pPr lvl="1"/>
                <a:r>
                  <a:rPr lang="en-US" dirty="0"/>
                  <a:t>MM(MM(x)) is mathematically identical to MM(x)</a:t>
                </a:r>
              </a:p>
              <a:p>
                <a:pPr lvl="1"/>
                <a:r>
                  <a:rPr lang="en-US" dirty="0"/>
                  <a:t>Sigmoid(Sigmoid(x)) is unlikely to be useful</a:t>
                </a:r>
              </a:p>
              <a:p>
                <a:pPr lvl="1"/>
                <a:r>
                  <a:rPr lang="en-US" dirty="0"/>
                  <a:t>ReLU(ReLU(x)) is redundant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61AD6-1BBA-41A7-B1C8-A13A7CB4E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2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3529-C08E-46D2-BD65-D974D650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proper search 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BC1B-53B2-4775-9A91-36F042AEE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small </a:t>
            </a:r>
            <a:r>
              <a:rPr lang="en-US" dirty="0">
                <a:sym typeface="Wingdings" panose="05000000000000000000" pitchFamily="2" charset="2"/>
              </a:rPr>
              <a:t> will find nothing radically novel</a:t>
            </a:r>
          </a:p>
          <a:p>
            <a:r>
              <a:rPr lang="en-US" dirty="0">
                <a:sym typeface="Wingdings" panose="05000000000000000000" pitchFamily="2" charset="2"/>
              </a:rPr>
              <a:t>Too big  need Google computing </a:t>
            </a:r>
            <a:r>
              <a:rPr lang="en-US" dirty="0" err="1">
                <a:sym typeface="Wingdings" panose="05000000000000000000" pitchFamily="2" charset="2"/>
              </a:rPr>
              <a:t>ressources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experiment parameters restrict successful architectures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31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, wall&#10;&#10;Description generated with high confidence">
            <a:extLst>
              <a:ext uri="{FF2B5EF4-FFF2-40B4-BE49-F238E27FC236}">
                <a16:creationId xmlns:a16="http://schemas.microsoft.com/office/drawing/2014/main" id="{5653C264-2E51-460F-877E-4DA5F4213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518424"/>
            <a:ext cx="8436429" cy="52016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0FD267-92B6-4EB1-BF3F-F0FCFFE9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Learned encoding very different</a:t>
            </a:r>
          </a:p>
        </p:txBody>
      </p:sp>
    </p:spTree>
    <p:extLst>
      <p:ext uri="{BB962C8B-B14F-4D97-AF65-F5344CB8AC3E}">
        <p14:creationId xmlns:p14="http://schemas.microsoft.com/office/powerpoint/2010/main" val="316295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05BE-20BC-45B2-8A26-6BA7916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(RNN)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1D0EB-A370-4182-B0BF-2735823DE535}"/>
              </a:ext>
            </a:extLst>
          </p:cNvPr>
          <p:cNvSpPr/>
          <p:nvPr/>
        </p:nvSpPr>
        <p:spPr>
          <a:xfrm>
            <a:off x="5216524" y="2835275"/>
            <a:ext cx="1993901" cy="168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RNN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7CA636-644A-4C5B-B055-3DA8DA29FDB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6213474" y="4524375"/>
            <a:ext cx="1" cy="682626"/>
          </a:xfrm>
          <a:prstGeom prst="straightConnector1">
            <a:avLst/>
          </a:prstGeom>
          <a:ln w="762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E19C04-A568-41D9-805C-2E410306313B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213474" y="2130309"/>
            <a:ext cx="1" cy="704966"/>
          </a:xfrm>
          <a:prstGeom prst="straightConnector1">
            <a:avLst/>
          </a:prstGeom>
          <a:ln w="762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663D3-8730-48C5-A489-CE45DD8E2606}"/>
                  </a:ext>
                </a:extLst>
              </p:cNvPr>
              <p:cNvSpPr txBox="1"/>
              <p:nvPr/>
            </p:nvSpPr>
            <p:spPr>
              <a:xfrm>
                <a:off x="5892800" y="5244196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663D3-8730-48C5-A489-CE45DD8E2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5244196"/>
                <a:ext cx="66039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A34F63-35B0-4A6E-B5B4-1759EB1F5720}"/>
                  </a:ext>
                </a:extLst>
              </p:cNvPr>
              <p:cNvSpPr txBox="1"/>
              <p:nvPr/>
            </p:nvSpPr>
            <p:spPr>
              <a:xfrm>
                <a:off x="5883275" y="1533855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A34F63-35B0-4A6E-B5B4-1759EB1F5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75" y="1533855"/>
                <a:ext cx="6603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77C44C0-E41C-4EB3-BC4A-267745315511}"/>
              </a:ext>
            </a:extLst>
          </p:cNvPr>
          <p:cNvCxnSpPr>
            <a:cxnSpLocks/>
            <a:stCxn id="5" idx="0"/>
            <a:endCxn id="5" idx="3"/>
          </p:cNvCxnSpPr>
          <p:nvPr/>
        </p:nvCxnSpPr>
        <p:spPr>
          <a:xfrm rot="16200000" flipH="1">
            <a:off x="6289675" y="2759075"/>
            <a:ext cx="844550" cy="996950"/>
          </a:xfrm>
          <a:prstGeom prst="curvedConnector4">
            <a:avLst>
              <a:gd name="adj1" fmla="val -27068"/>
              <a:gd name="adj2" fmla="val 122930"/>
            </a:avLst>
          </a:prstGeom>
          <a:ln w="76200">
            <a:solidFill>
              <a:srgbClr val="1798C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7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482D-262B-4384-ACE7-7FB266BD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with RL:</a:t>
            </a:r>
            <a:br>
              <a:rPr lang="en-US" dirty="0"/>
            </a:br>
            <a:r>
              <a:rPr lang="en-US" dirty="0"/>
              <a:t>Parent-Child operator preference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8FE44B-1D28-4810-ACF4-05139FE05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560105"/>
            <a:ext cx="7061200" cy="5297895"/>
          </a:xfrm>
        </p:spPr>
      </p:pic>
    </p:spTree>
    <p:extLst>
      <p:ext uri="{BB962C8B-B14F-4D97-AF65-F5344CB8AC3E}">
        <p14:creationId xmlns:p14="http://schemas.microsoft.com/office/powerpoint/2010/main" val="29196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05BE-20BC-45B2-8A26-6BA7916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(RNN)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11957-7979-40C5-973C-61844643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1205"/>
            <a:ext cx="10515600" cy="703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Commonly used: Long Short-Term Memory (LSTM)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6FD57B-CC3F-4ED3-A29A-6925B0672684}"/>
              </a:ext>
            </a:extLst>
          </p:cNvPr>
          <p:cNvSpPr/>
          <p:nvPr/>
        </p:nvSpPr>
        <p:spPr>
          <a:xfrm>
            <a:off x="4286249" y="3520821"/>
            <a:ext cx="495300" cy="495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9A414A-AB8B-4331-B65A-218AFC260B2C}"/>
                  </a:ext>
                </a:extLst>
              </p:cNvPr>
              <p:cNvSpPr/>
              <p:nvPr/>
            </p:nvSpPr>
            <p:spPr>
              <a:xfrm>
                <a:off x="4333874" y="3574795"/>
                <a:ext cx="390526" cy="39052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9A414A-AB8B-4331-B65A-218AFC260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4" y="3574795"/>
                <a:ext cx="390526" cy="3905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5C708B9-A442-4C92-B8C1-490DA4B38E02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>
            <a:off x="4533900" y="3520822"/>
            <a:ext cx="682625" cy="88899"/>
          </a:xfrm>
          <a:prstGeom prst="curvedConnector4">
            <a:avLst>
              <a:gd name="adj1" fmla="val 31860"/>
              <a:gd name="adj2" fmla="val 357146"/>
            </a:avLst>
          </a:prstGeom>
          <a:ln w="381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FD84B08-A7FF-4824-8A7D-B290A4D6034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51387" y="3550983"/>
            <a:ext cx="247650" cy="682625"/>
          </a:xfrm>
          <a:prstGeom prst="curvedConnector4">
            <a:avLst>
              <a:gd name="adj1" fmla="val -38462"/>
              <a:gd name="adj2" fmla="val 68139"/>
            </a:avLst>
          </a:prstGeom>
          <a:ln w="381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C9DF353-E355-452F-9D12-99FC49D13D7D}"/>
              </a:ext>
            </a:extLst>
          </p:cNvPr>
          <p:cNvSpPr/>
          <p:nvPr/>
        </p:nvSpPr>
        <p:spPr>
          <a:xfrm>
            <a:off x="5216524" y="2835275"/>
            <a:ext cx="1993901" cy="168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8247B0-7C02-47AD-83A3-A2D086AF97DE}"/>
              </a:ext>
            </a:extLst>
          </p:cNvPr>
          <p:cNvCxnSpPr>
            <a:cxnSpLocks/>
            <a:stCxn id="38" idx="0"/>
            <a:endCxn id="35" idx="2"/>
          </p:cNvCxnSpPr>
          <p:nvPr/>
        </p:nvCxnSpPr>
        <p:spPr>
          <a:xfrm flipH="1" flipV="1">
            <a:off x="6213475" y="4524375"/>
            <a:ext cx="304354" cy="735660"/>
          </a:xfrm>
          <a:prstGeom prst="straightConnector1">
            <a:avLst/>
          </a:prstGeom>
          <a:ln w="762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1675D1-AD34-4D93-BC98-5049AD39593D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6213474" y="2130309"/>
            <a:ext cx="1" cy="704966"/>
          </a:xfrm>
          <a:prstGeom prst="straightConnector1">
            <a:avLst/>
          </a:prstGeom>
          <a:ln w="762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FCFC091-A283-488D-A06F-393564ACA8A4}"/>
                  </a:ext>
                </a:extLst>
              </p:cNvPr>
              <p:cNvSpPr txBox="1"/>
              <p:nvPr/>
            </p:nvSpPr>
            <p:spPr>
              <a:xfrm>
                <a:off x="6187630" y="5260035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FCFC091-A283-488D-A06F-393564ACA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30" y="5260035"/>
                <a:ext cx="6603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4D831F-D117-4E5D-ACDF-431669CC612E}"/>
                  </a:ext>
                </a:extLst>
              </p:cNvPr>
              <p:cNvSpPr txBox="1"/>
              <p:nvPr/>
            </p:nvSpPr>
            <p:spPr>
              <a:xfrm>
                <a:off x="5883275" y="1533855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4D831F-D117-4E5D-ACDF-431669CC6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75" y="1533855"/>
                <a:ext cx="66039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89E9C13-F165-4BB0-B347-C7A04D148957}"/>
              </a:ext>
            </a:extLst>
          </p:cNvPr>
          <p:cNvCxnSpPr>
            <a:cxnSpLocks/>
            <a:stCxn id="35" idx="0"/>
            <a:endCxn id="35" idx="3"/>
          </p:cNvCxnSpPr>
          <p:nvPr/>
        </p:nvCxnSpPr>
        <p:spPr>
          <a:xfrm rot="16200000" flipH="1">
            <a:off x="6289675" y="2759075"/>
            <a:ext cx="844550" cy="996950"/>
          </a:xfrm>
          <a:prstGeom prst="curvedConnector4">
            <a:avLst>
              <a:gd name="adj1" fmla="val -27068"/>
              <a:gd name="adj2" fmla="val 122930"/>
            </a:avLst>
          </a:prstGeom>
          <a:ln w="76200">
            <a:solidFill>
              <a:srgbClr val="1798C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sky, black, indoor, photo&#10;&#10;Description generated with high confidence">
            <a:extLst>
              <a:ext uri="{FF2B5EF4-FFF2-40B4-BE49-F238E27FC236}">
                <a16:creationId xmlns:a16="http://schemas.microsoft.com/office/drawing/2014/main" id="{FC580EA5-7EF8-4006-A77D-1CC5ED123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5117" y="3162336"/>
            <a:ext cx="1680797" cy="1054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708A4F-7975-40EB-B99B-345E9FD57C7F}"/>
                  </a:ext>
                </a:extLst>
              </p:cNvPr>
              <p:cNvSpPr txBox="1"/>
              <p:nvPr/>
            </p:nvSpPr>
            <p:spPr>
              <a:xfrm>
                <a:off x="5250120" y="5241020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708A4F-7975-40EB-B99B-345E9FD5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20" y="5241020"/>
                <a:ext cx="660398" cy="584775"/>
              </a:xfrm>
              <a:prstGeom prst="rect">
                <a:avLst/>
              </a:prstGeom>
              <a:blipFill>
                <a:blip r:embed="rId6"/>
                <a:stretch>
                  <a:fillRect r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F2A19E-7CDD-4B52-AD31-B3C491CFAF41}"/>
              </a:ext>
            </a:extLst>
          </p:cNvPr>
          <p:cNvCxnSpPr>
            <a:cxnSpLocks/>
            <a:stCxn id="41" idx="0"/>
            <a:endCxn id="25" idx="1"/>
          </p:cNvCxnSpPr>
          <p:nvPr/>
        </p:nvCxnSpPr>
        <p:spPr>
          <a:xfrm flipV="1">
            <a:off x="5580319" y="4529893"/>
            <a:ext cx="585197" cy="711127"/>
          </a:xfrm>
          <a:prstGeom prst="straightConnector1">
            <a:avLst/>
          </a:prstGeom>
          <a:ln w="76200">
            <a:solidFill>
              <a:srgbClr val="179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EB3DD4-59B1-43B3-8A5E-B4508937EF90}"/>
                  </a:ext>
                </a:extLst>
              </p:cNvPr>
              <p:cNvSpPr txBox="1"/>
              <p:nvPr/>
            </p:nvSpPr>
            <p:spPr>
              <a:xfrm>
                <a:off x="7384825" y="2482792"/>
                <a:ext cx="6603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EB3DD4-59B1-43B3-8A5E-B4508937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25" y="2482792"/>
                <a:ext cx="660398" cy="584775"/>
              </a:xfrm>
              <a:prstGeom prst="rect">
                <a:avLst/>
              </a:prstGeom>
              <a:blipFill>
                <a:blip r:embed="rId7"/>
                <a:stretch>
                  <a:fillRect r="-25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64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973D-0DEF-44C7-AD74-8EBB9A99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BAAC-80D9-4C08-939F-3713C647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85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Flexible language (</a:t>
            </a:r>
            <a:r>
              <a:rPr lang="en-US" i="1" dirty="0"/>
              <a:t>DSL</a:t>
            </a:r>
            <a:r>
              <a:rPr lang="en-US" dirty="0"/>
              <a:t>) to define architectures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Components: Ranking Function &amp; Reinforcement Learning Generator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Experiments: Language Modeling &amp;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83892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2F113-EF9B-418A-B732-1A4FE6C0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71788"/>
            <a:ext cx="10363200" cy="2923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36373A-2A7C-4060-A219-0031AE0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 (DSL)</a:t>
            </a:r>
            <a:br>
              <a:rPr lang="en-US" dirty="0"/>
            </a:br>
            <a:r>
              <a:rPr lang="en-US" sz="2400" dirty="0"/>
              <a:t>or how to define an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CEB5-99A9-41E5-99EB-38478CB6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Zoph and Le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373A-2A7C-4060-A219-0031AE0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 (DSL)</a:t>
            </a:r>
            <a:br>
              <a:rPr lang="en-US" dirty="0"/>
            </a:br>
            <a:r>
              <a:rPr lang="en-US" sz="2400" dirty="0"/>
              <a:t>or how to define an architecture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BCEB5-99A9-41E5-99EB-38478CB69D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49288"/>
                <a:ext cx="10515600" cy="10705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𝑇𝑎𝑛h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𝐴𝑑𝑑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𝑀𝑀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𝑀𝑀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BCEB5-99A9-41E5-99EB-38478CB69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49288"/>
                <a:ext cx="10515600" cy="107057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F1E1ACB-9687-4FC9-867B-4ED8DB5A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1927580"/>
            <a:ext cx="8331200" cy="31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6E7EB-0989-4188-BEE0-CDE853D0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649" y="1809749"/>
            <a:ext cx="5831787" cy="424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36373A-2A7C-4060-A219-0031AE0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Specific Language (DSL)</a:t>
            </a:r>
            <a:br>
              <a:rPr lang="en-US" dirty="0"/>
            </a:br>
            <a:r>
              <a:rPr lang="en-US" sz="2400" dirty="0"/>
              <a:t>or how to define an architecture</a:t>
            </a:r>
            <a:endParaRPr lang="en-US" dirty="0"/>
          </a:p>
        </p:txBody>
      </p:sp>
      <p:pic>
        <p:nvPicPr>
          <p:cNvPr id="7170" name="Picture 2" descr="https://www.cc.gatech.edu/~san37/img/dl/gated_rnns.png">
            <a:extLst>
              <a:ext uri="{FF2B5EF4-FFF2-40B4-BE49-F238E27FC236}">
                <a16:creationId xmlns:a16="http://schemas.microsoft.com/office/drawing/2014/main" id="{19432632-F21A-4F4D-85A1-82E945A84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5" t="14677"/>
          <a:stretch/>
        </p:blipFill>
        <p:spPr bwMode="auto">
          <a:xfrm>
            <a:off x="838200" y="2030412"/>
            <a:ext cx="3771900" cy="34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1504</Words>
  <Application>Microsoft Office PowerPoint</Application>
  <PresentationFormat>Widescreen</PresentationFormat>
  <Paragraphs>260</Paragraphs>
  <Slides>40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Designing architectures by hand is hard</vt:lpstr>
      <vt:lpstr>Search architectures automatically</vt:lpstr>
      <vt:lpstr>Recurrent Neural Networks (RNN)</vt:lpstr>
      <vt:lpstr>Recurrent Neural Networks (RNN)</vt:lpstr>
      <vt:lpstr>Outline</vt:lpstr>
      <vt:lpstr>Domain Specific Language (DSL) or how to define an architecture</vt:lpstr>
      <vt:lpstr>Domain Specific Language (DSL) or how to define an architecture</vt:lpstr>
      <vt:lpstr>Domain Specific Language (DSL) or how to define an architecture</vt:lpstr>
      <vt:lpstr>PowerPoint Presentation</vt:lpstr>
      <vt:lpstr>Instantiable Framework</vt:lpstr>
      <vt:lpstr>Architecture Generator</vt:lpstr>
      <vt:lpstr>Reinforcement Learning Generator</vt:lpstr>
      <vt:lpstr>Ranking Function</vt:lpstr>
      <vt:lpstr>Ranking Function</vt:lpstr>
      <vt:lpstr>Language Modeling   </vt:lpstr>
      <vt:lpstr>Language Modeling (LM)  with Random Search + Ranking Function</vt:lpstr>
      <vt:lpstr>LM with Ranking Function: selected architectures improve</vt:lpstr>
      <vt:lpstr>The BC3 cell</vt:lpstr>
      <vt:lpstr>LM with Ranking Function: Improvement over many human architectures</vt:lpstr>
      <vt:lpstr>Machine Translation  </vt:lpstr>
      <vt:lpstr>Machine Translation with Reinforcement Learning Generator</vt:lpstr>
      <vt:lpstr>Machine Translation (MT) with Reinforcement Learning Generator (RL)</vt:lpstr>
      <vt:lpstr>MT with RL: re-scale loss to reward great architectures more</vt:lpstr>
      <vt:lpstr>MT with RL: switch between exploration and exploitation</vt:lpstr>
      <vt:lpstr>MT with RL: good architectures found </vt:lpstr>
      <vt:lpstr>MT with RL: many good architectures found</vt:lpstr>
      <vt:lpstr>MT with RL: rediscovery of human architectures</vt:lpstr>
      <vt:lpstr>MT with RL: novel operators only used after “it clicked”</vt:lpstr>
      <vt:lpstr>MT with RL: novel operators contribute to successful architectures</vt:lpstr>
      <vt:lpstr>Related work</vt:lpstr>
      <vt:lpstr>Discussion</vt:lpstr>
      <vt:lpstr>Contributions</vt:lpstr>
      <vt:lpstr>Backup</vt:lpstr>
      <vt:lpstr>Compilation: DSL  Model</vt:lpstr>
      <vt:lpstr>RL Generator</vt:lpstr>
      <vt:lpstr>Restrictions on generated architectures</vt:lpstr>
      <vt:lpstr>How to define proper search space?</vt:lpstr>
      <vt:lpstr>MT with RL: Learned encoding very different</vt:lpstr>
      <vt:lpstr>MT with RL: Parent-Child operator preference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Schrimpf</dc:creator>
  <cp:lastModifiedBy>Martin Schrimpf</cp:lastModifiedBy>
  <cp:revision>204</cp:revision>
  <dcterms:created xsi:type="dcterms:W3CDTF">2018-02-11T20:30:53Z</dcterms:created>
  <dcterms:modified xsi:type="dcterms:W3CDTF">2018-02-14T18:33:48Z</dcterms:modified>
</cp:coreProperties>
</file>